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93" r:id="rId2"/>
    <p:sldId id="300" r:id="rId3"/>
    <p:sldId id="301" r:id="rId4"/>
    <p:sldId id="347" r:id="rId5"/>
    <p:sldId id="348" r:id="rId6"/>
    <p:sldId id="302" r:id="rId7"/>
    <p:sldId id="306" r:id="rId8"/>
    <p:sldId id="259" r:id="rId9"/>
    <p:sldId id="277" r:id="rId10"/>
    <p:sldId id="283" r:id="rId11"/>
    <p:sldId id="307" r:id="rId12"/>
    <p:sldId id="308" r:id="rId13"/>
    <p:sldId id="309" r:id="rId14"/>
    <p:sldId id="34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4" r:id="rId29"/>
    <p:sldId id="325" r:id="rId30"/>
    <p:sldId id="326" r:id="rId31"/>
    <p:sldId id="327" r:id="rId32"/>
    <p:sldId id="328" r:id="rId33"/>
    <p:sldId id="329" r:id="rId34"/>
    <p:sldId id="330" r:id="rId35"/>
    <p:sldId id="331" r:id="rId36"/>
    <p:sldId id="332" r:id="rId37"/>
    <p:sldId id="333" r:id="rId38"/>
    <p:sldId id="334" r:id="rId39"/>
    <p:sldId id="335" r:id="rId40"/>
    <p:sldId id="337" r:id="rId41"/>
    <p:sldId id="338" r:id="rId42"/>
    <p:sldId id="339" r:id="rId43"/>
    <p:sldId id="340" r:id="rId44"/>
    <p:sldId id="342" r:id="rId45"/>
    <p:sldId id="343" r:id="rId46"/>
    <p:sldId id="344" r:id="rId47"/>
    <p:sldId id="345" r:id="rId48"/>
    <p:sldId id="346" r:id="rId49"/>
    <p:sldId id="279" r:id="rId50"/>
  </p:sldIdLst>
  <p:sldSz cx="9144000" cy="6858000" type="screen4x3"/>
  <p:notesSz cx="6858000" cy="9144000"/>
  <p:custDataLst>
    <p:tags r:id="rId5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6666"/>
    <a:srgbClr val="787878"/>
    <a:srgbClr val="5A5A5A"/>
    <a:srgbClr val="4D4D4D"/>
    <a:srgbClr val="565656"/>
    <a:srgbClr val="009899"/>
    <a:srgbClr val="653366"/>
    <a:srgbClr val="006599"/>
    <a:srgbClr val="669934"/>
    <a:srgbClr val="CC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26" autoAdjust="0"/>
    <p:restoredTop sz="92797" autoAdjust="0"/>
  </p:normalViewPr>
  <p:slideViewPr>
    <p:cSldViewPr>
      <p:cViewPr>
        <p:scale>
          <a:sx n="100" d="100"/>
          <a:sy n="100" d="100"/>
        </p:scale>
        <p:origin x="-78" y="11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694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220D5-7B68-4B0E-984C-17CA11B38A7E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21686-DD75-4324-A8AB-10248FBC37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3535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E6A88-30BB-4CBF-B5FD-72B6EAF7EB06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98BD3-B0B0-46CA-98E4-4BCBBE17FE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6323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3318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839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839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839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839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839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839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839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839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839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839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3318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839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8397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8397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839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8397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8397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8397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8397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8397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839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33182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839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/>
              <a:t>Из любого</a:t>
            </a:r>
            <a:r>
              <a:rPr lang="ru-RU" altLang="ru-RU" baseline="0" dirty="0" smtClean="0"/>
              <a:t> раздела сайта, чтобы вернуться на главную страницу нажмите пиктограмму.</a:t>
            </a:r>
            <a:endParaRPr lang="ru-RU" alt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33182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 err="1" smtClean="0"/>
              <a:t>Контент</a:t>
            </a:r>
            <a:r>
              <a:rPr lang="ru-RU" altLang="ru-RU" dirty="0" smtClean="0"/>
              <a:t> сгруппирован в виде разделов.</a:t>
            </a:r>
          </a:p>
          <a:p>
            <a:r>
              <a:rPr lang="ru-RU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Выбрав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нужный раздел или все книги - </a:t>
            </a:r>
            <a:r>
              <a:rPr lang="ru-RU" altLang="ru-RU" dirty="0" smtClean="0"/>
              <a:t>можно сортировать по алфавиту, дате публикации (новинки/дата), по году издания.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33182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В</a:t>
            </a:r>
            <a:r>
              <a:rPr lang="ru-RU" altLang="ru-RU" baseline="0" dirty="0" smtClean="0"/>
              <a:t> меню «Медицинские специальности» можно выбрать отображение всех книг по нужной дисциплине внутри выбранного раздела (например,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Национальные руководства, Монографии</a:t>
            </a:r>
            <a:r>
              <a:rPr lang="ru-RU" altLang="ru-RU" baseline="0" dirty="0" smtClean="0"/>
              <a:t>). Если выбран раздел «</a:t>
            </a:r>
            <a:r>
              <a:rPr lang="ru-RU" alt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книги», то отобразятся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все книги из всех разделов относящиеся к данной специальности.</a:t>
            </a:r>
            <a:endParaRPr lang="ru-RU" altLang="ru-RU" dirty="0" smtClean="0"/>
          </a:p>
          <a:p>
            <a:r>
              <a:rPr lang="ru-RU" altLang="ru-RU" dirty="0" smtClean="0"/>
              <a:t>Меню </a:t>
            </a:r>
            <a:r>
              <a:rPr lang="ru-RU" altLang="ru-RU" baseline="0" dirty="0" smtClean="0"/>
              <a:t>«Медицинские специальности»</a:t>
            </a:r>
            <a:r>
              <a:rPr lang="ru-RU" altLang="ru-RU" dirty="0" smtClean="0"/>
              <a:t> можно настроить под себя, выбрав интересующие</a:t>
            </a:r>
            <a:r>
              <a:rPr lang="ru-RU" altLang="ru-RU" baseline="0" dirty="0" smtClean="0"/>
              <a:t> пункты и убрав лишние дисциплины.</a:t>
            </a:r>
            <a:endParaRPr lang="ru-RU" altLang="ru-RU" dirty="0" smtClean="0"/>
          </a:p>
          <a:p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214057-B88A-4175-9B60-4DACCC89C5DD}" type="slidenum">
              <a:rPr lang="ru-RU" altLang="ru-RU" smtClean="0"/>
              <a:pPr/>
              <a:t>33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Чтобы найти нужную книгу на сайте используйте «Поиск».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главной странице</a:t>
            </a: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можно искать книги по названию, автору, а также отдельные фразы внутри текста книги.</a:t>
            </a:r>
            <a:endParaRPr lang="ru-RU" sz="1200" b="0" i="0" kern="120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214057-B88A-4175-9B60-4DACCC89C5DD}" type="slidenum">
              <a:rPr lang="ru-RU" altLang="ru-RU" smtClean="0"/>
              <a:pPr/>
              <a:t>34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Результат</a:t>
            </a: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поиска фразы внутри текста книги.</a:t>
            </a:r>
          </a:p>
          <a:p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Чтобы перейти к тексту книги где была найдена фраза или словосочетание щёлкните на соответствующий результат поиска.</a:t>
            </a:r>
            <a:endParaRPr lang="ru-RU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214057-B88A-4175-9B60-4DACCC89C5DD}" type="slidenum">
              <a:rPr lang="ru-RU" altLang="ru-RU" smtClean="0"/>
              <a:pPr/>
              <a:t>35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Результат</a:t>
            </a: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поиска фразы внутри текста книги.</a:t>
            </a:r>
          </a:p>
          <a:p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Чтобы перейти к тексту книги где была найдена фраза или словосочетание щёлкните на соответствующий результат поиска.</a:t>
            </a:r>
            <a:endParaRPr lang="ru-RU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214057-B88A-4175-9B60-4DACCC89C5DD}" type="slidenum">
              <a:rPr lang="ru-RU" altLang="ru-RU" smtClean="0"/>
              <a:pPr/>
              <a:t>36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</a:t>
            </a: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более детального 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поиска</a:t>
            </a: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 дополнительными условиями воспользуйтесь функцией «Расширенный поиск». Для этого кликните на пустую область поля поиска и в выпавшем подменю выберите «Расширенный поиск»</a:t>
            </a:r>
          </a:p>
          <a:p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Здесь можно составлять условия в различных комбинациях, ограничивать область поиска определёнными дисциплинами и интервалом года издания.</a:t>
            </a:r>
          </a:p>
          <a:p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Например, в данном случае будут показаны все книги по отмеченным дисциплинам в интервале с 2011 по 2015 гг.</a:t>
            </a:r>
          </a:p>
          <a:p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214057-B88A-4175-9B60-4DACCC89C5DD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слабовидящих есть</a:t>
            </a: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возможность изменять размер шрифта для комфортной работы.</a:t>
            </a:r>
          </a:p>
          <a:p>
            <a:r>
              <a:rPr lang="ru-RU" sz="12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Увеличение размера шрифта</a:t>
            </a:r>
          </a:p>
          <a:p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214057-B88A-4175-9B60-4DACCC89C5DD}" type="slidenum">
              <a:rPr lang="ru-RU" altLang="ru-RU" smtClean="0"/>
              <a:pPr/>
              <a:t>38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Шрифт по умолчанию</a:t>
            </a:r>
            <a:endParaRPr lang="ru-RU" sz="1200" b="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214057-B88A-4175-9B60-4DACCC89C5DD}" type="slidenum">
              <a:rPr lang="ru-RU" altLang="ru-RU" smtClean="0"/>
              <a:pPr/>
              <a:t>39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33182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Уменьшение размера шрифта</a:t>
            </a:r>
            <a:endParaRPr lang="ru-RU" sz="1200" b="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214057-B88A-4175-9B60-4DACCC89C5DD}" type="slidenum">
              <a:rPr lang="ru-RU" altLang="ru-RU" smtClean="0"/>
              <a:pPr/>
              <a:t>40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baseline="0" dirty="0" smtClean="0"/>
              <a:t>Для того, чтобы выгрузить базу данных книг выберите нужный раздел (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 книги, Руководства и т.д.</a:t>
            </a:r>
            <a:r>
              <a:rPr lang="ru-RU" altLang="ru-RU" baseline="0" dirty="0" smtClean="0"/>
              <a:t>) и/или дополнительно интересующую дисциплину.</a:t>
            </a:r>
          </a:p>
          <a:p>
            <a:r>
              <a:rPr lang="ru-RU" altLang="ru-RU" dirty="0" smtClean="0"/>
              <a:t>Выберите нужный формат выгрузки раздела (комплекта) и нажмите кнопку «</a:t>
            </a:r>
            <a:r>
              <a:rPr lang="en-US" altLang="ru-RU" dirty="0" smtClean="0"/>
              <a:t>Export</a:t>
            </a:r>
            <a:r>
              <a:rPr lang="ru-RU" altLang="ru-RU" dirty="0" smtClean="0"/>
              <a:t>», через некоторое время файл выгрузки появится в личном кабинете в закладке «Мои отчеты».</a:t>
            </a:r>
          </a:p>
          <a:p>
            <a:r>
              <a:rPr lang="ru-RU" altLang="ru-RU" dirty="0" smtClean="0"/>
              <a:t>Для выгрузки новинок нужно выбрать «Загруженные после» и ввести дату, после которой были загружены книги (новинки).</a:t>
            </a:r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214057-B88A-4175-9B60-4DACCC89C5DD}" type="slidenum">
              <a:rPr lang="ru-RU" altLang="ru-RU" smtClean="0"/>
              <a:pPr/>
              <a:t>41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/>
              <a:t>Выгруженный файл можно скачать и сохранить в папку на своем компьютере, для дальнейшей работе с ним.</a:t>
            </a:r>
          </a:p>
          <a:p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214057-B88A-4175-9B60-4DACCC89C5DD}" type="slidenum">
              <a:rPr lang="ru-RU" altLang="ru-RU" smtClean="0"/>
              <a:pPr/>
              <a:t>42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Выгруженный комплект отобранных учебников, для дальнейшей работы с ним (форматирование, сортировка, проверка и окончательный отбор выбранных учебников).</a:t>
            </a:r>
          </a:p>
          <a:p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214057-B88A-4175-9B60-4DACCC89C5DD}" type="slidenum">
              <a:rPr lang="ru-RU" altLang="ru-RU" smtClean="0"/>
              <a:pPr/>
              <a:t>43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Если доступ к</a:t>
            </a:r>
            <a:r>
              <a:rPr lang="ru-RU" altLang="ru-RU" baseline="0" dirty="0" smtClean="0"/>
              <a:t> книге открыт полностью, то замок будет раскрыт, иначе для ознакомления будет доступно несколько страниц из каждой главы книги.</a:t>
            </a:r>
          </a:p>
          <a:p>
            <a:r>
              <a:rPr lang="ru-RU" altLang="ru-RU" baseline="0" dirty="0" smtClean="0"/>
              <a:t>Чтобы  перейти к книге нужно нажать на  её обложку, либо название.</a:t>
            </a:r>
            <a:endParaRPr lang="ru-RU" altLang="ru-RU" smtClean="0"/>
          </a:p>
          <a:p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214057-B88A-4175-9B60-4DACCC89C5DD}" type="slidenum">
              <a:rPr lang="ru-RU" altLang="ru-RU" smtClean="0"/>
              <a:pPr/>
              <a:t>44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На странице показаны выходные данные книги, аннотация, оглавление.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Книгу можно добавить в  «Избранное» и в личном кабинете в любой момент вернуться к ней</a:t>
            </a:r>
          </a:p>
          <a:p>
            <a:r>
              <a:rPr lang="ru-RU" altLang="ru-RU" dirty="0" smtClean="0"/>
              <a:t>Для чтения книги нажмите кнопку «Читать» или выберите нужную главу книги из оглавления.</a:t>
            </a:r>
          </a:p>
          <a:p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214057-B88A-4175-9B60-4DACCC89C5DD}" type="slidenum">
              <a:rPr lang="ru-RU" altLang="ru-RU" smtClean="0"/>
              <a:pPr/>
              <a:t>45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Чтение в выбранной главе возможно в «постраничном просмотре» или в режиме «книга целиком». </a:t>
            </a:r>
          </a:p>
          <a:p>
            <a:r>
              <a:rPr lang="ru-RU" altLang="ru-RU" dirty="0" smtClean="0"/>
              <a:t>Можно сделать «Закладку» - нужную страницу добавить в «Избранное» и в личном кабинете в любой момент вернуться к нужное странице этой книги. </a:t>
            </a:r>
          </a:p>
          <a:p>
            <a:r>
              <a:rPr lang="ru-RU" altLang="ru-RU" dirty="0" smtClean="0"/>
              <a:t>Поиск в тексте книги.</a:t>
            </a:r>
          </a:p>
          <a:p>
            <a:r>
              <a:rPr lang="ru-RU" altLang="ru-RU" dirty="0" smtClean="0"/>
              <a:t>В «</a:t>
            </a:r>
            <a:r>
              <a:rPr lang="ru-RU" altLang="ru-RU" dirty="0" smtClean="0">
                <a:solidFill>
                  <a:srgbClr val="92D050"/>
                </a:solidFill>
              </a:rPr>
              <a:t>постраничном просмотре</a:t>
            </a:r>
            <a:r>
              <a:rPr lang="ru-RU" altLang="ru-RU" dirty="0" smtClean="0"/>
              <a:t>» можно</a:t>
            </a:r>
            <a:r>
              <a:rPr lang="ru-RU" altLang="ru-RU" baseline="0" dirty="0" smtClean="0"/>
              <a:t> копировать текст для своего конспекта.</a:t>
            </a:r>
          </a:p>
          <a:p>
            <a:r>
              <a:rPr lang="ru-RU" altLang="ru-RU" baseline="0" dirty="0" smtClean="0"/>
              <a:t>Также в </a:t>
            </a:r>
            <a:r>
              <a:rPr lang="ru-RU" altLang="ru-RU" dirty="0" smtClean="0"/>
              <a:t>«</a:t>
            </a:r>
            <a:r>
              <a:rPr lang="ru-RU" altLang="ru-RU" dirty="0" smtClean="0">
                <a:solidFill>
                  <a:srgbClr val="92D050"/>
                </a:solidFill>
              </a:rPr>
              <a:t>постраничном просмотре</a:t>
            </a:r>
            <a:r>
              <a:rPr lang="ru-RU" altLang="ru-RU" dirty="0" smtClean="0"/>
              <a:t>» доступна функция голосового сопровождения книги.</a:t>
            </a:r>
            <a:endParaRPr lang="ru-RU" altLang="ru-RU" baseline="0" dirty="0" smtClean="0"/>
          </a:p>
          <a:p>
            <a:r>
              <a:rPr lang="ru-RU" altLang="ru-RU" baseline="0" dirty="0" smtClean="0"/>
              <a:t>В режиме «книга целиком» объём доступного для копирования текста ограничен.</a:t>
            </a:r>
            <a:endParaRPr lang="ru-RU" altLang="ru-RU" b="1" dirty="0" smtClean="0">
              <a:solidFill>
                <a:srgbClr val="FF0000"/>
              </a:solidFill>
            </a:endParaRPr>
          </a:p>
          <a:p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214057-B88A-4175-9B60-4DACCC89C5DD}" type="slidenum">
              <a:rPr lang="ru-RU" altLang="ru-RU" smtClean="0"/>
              <a:pPr/>
              <a:t>46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Закладки в личном кабинете - «Избранное». </a:t>
            </a:r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214057-B88A-4175-9B60-4DACCC89C5DD}" type="slidenum">
              <a:rPr lang="ru-RU" altLang="ru-RU" smtClean="0"/>
              <a:pPr/>
              <a:t>47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Закладки в личном кабинете в «Избранное». После завершения работы с данной книгой не нужные можно удалить.</a:t>
            </a: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214057-B88A-4175-9B60-4DACCC89C5DD}" type="slidenum">
              <a:rPr lang="ru-RU" altLang="ru-RU" smtClean="0"/>
              <a:pPr/>
              <a:t>48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CFDB1-5289-4BB0-8C1C-1AA23E7C22D3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477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FF0000"/>
                </a:solidFill>
              </a:rPr>
              <a:t>Заполнить одно из полей и нажать и «восстановить».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3318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3318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3318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2685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8BD3-B0B0-46CA-98E4-4BCBBE17FE8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1777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753E-6C18-4E17-8CB9-4BC4B2E9BB34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8274-B646-496B-AC3C-264853F09C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5741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753E-6C18-4E17-8CB9-4BC4B2E9BB34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8274-B646-496B-AC3C-264853F09C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4621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753E-6C18-4E17-8CB9-4BC4B2E9BB34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8274-B646-496B-AC3C-264853F09C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56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753E-6C18-4E17-8CB9-4BC4B2E9BB34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8274-B646-496B-AC3C-264853F09C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5828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753E-6C18-4E17-8CB9-4BC4B2E9BB34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8274-B646-496B-AC3C-264853F09C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0888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753E-6C18-4E17-8CB9-4BC4B2E9BB34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8274-B646-496B-AC3C-264853F09C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0173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753E-6C18-4E17-8CB9-4BC4B2E9BB34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8274-B646-496B-AC3C-264853F09C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7186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753E-6C18-4E17-8CB9-4BC4B2E9BB34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8274-B646-496B-AC3C-264853F09C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2272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753E-6C18-4E17-8CB9-4BC4B2E9BB34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8274-B646-496B-AC3C-264853F09C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9001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753E-6C18-4E17-8CB9-4BC4B2E9BB34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8274-B646-496B-AC3C-264853F09C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419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753E-6C18-4E17-8CB9-4BC4B2E9BB34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8274-B646-496B-AC3C-264853F09C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06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C753E-6C18-4E17-8CB9-4BC4B2E9BB34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08274-B646-496B-AC3C-264853F09C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287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5" Type="http://schemas.openxmlformats.org/officeDocument/2006/relationships/image" Target="../media/image28.pn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5" Type="http://schemas.openxmlformats.org/officeDocument/2006/relationships/image" Target="../media/image28.pn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9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5" Type="http://schemas.openxmlformats.org/officeDocument/2006/relationships/image" Target="../media/image28.png"/><Relationship Id="rId10" Type="http://schemas.openxmlformats.org/officeDocument/2006/relationships/image" Target="../media/image75.jpeg"/><Relationship Id="rId4" Type="http://schemas.openxmlformats.org/officeDocument/2006/relationships/image" Target="../media/image11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1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9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4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41.png"/><Relationship Id="rId4" Type="http://schemas.openxmlformats.org/officeDocument/2006/relationships/image" Target="../media/image28.png"/><Relationship Id="rId9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2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5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110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86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82.png"/><Relationship Id="rId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png"/><Relationship Id="rId3" Type="http://schemas.openxmlformats.org/officeDocument/2006/relationships/image" Target="../media/image13.jpeg"/><Relationship Id="rId7" Type="http://schemas.openxmlformats.org/officeDocument/2006/relationships/image" Target="../media/image12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0.jpeg"/><Relationship Id="rId5" Type="http://schemas.openxmlformats.org/officeDocument/2006/relationships/image" Target="../media/image15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19" Type="http://schemas.openxmlformats.org/officeDocument/2006/relationships/image" Target="../media/image28.png"/><Relationship Id="rId4" Type="http://schemas.openxmlformats.org/officeDocument/2006/relationships/image" Target="../media/image14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28.pn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4196415"/>
            <a:ext cx="9143999" cy="1375725"/>
          </a:xfrm>
          <a:prstGeom prst="rect">
            <a:avLst/>
          </a:prstGeom>
          <a:noFill/>
        </p:spPr>
        <p:txBody>
          <a:bodyPr wrap="square" lIns="82259" tIns="41130" rIns="82259" bIns="41130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Электронная библиотека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для непрерывного 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медицинского образования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901900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7908" y="-3771800"/>
            <a:ext cx="8764572" cy="9517929"/>
            <a:chOff x="10116616" y="391791"/>
            <a:chExt cx="8764572" cy="9517929"/>
          </a:xfrm>
        </p:grpSpPr>
        <p:sp>
          <p:nvSpPr>
            <p:cNvPr id="47" name="TextBox 46"/>
            <p:cNvSpPr txBox="1"/>
            <p:nvPr/>
          </p:nvSpPr>
          <p:spPr>
            <a:xfrm>
              <a:off x="10116616" y="2381775"/>
              <a:ext cx="210096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КТ-семиотика гнойно-деструктивных процессов 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в грудной клетке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074" name="Picture 2" descr="C:\Users\Welcom\Desktop\unishell (4)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2755" y="7379586"/>
              <a:ext cx="1335905" cy="191182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C:\Users\Welcom\Desktop\unishell (5)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2515" y="7387143"/>
              <a:ext cx="1335905" cy="189670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Welcom\Desktop\unishell (7)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7537" y="7364663"/>
              <a:ext cx="1335905" cy="189698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C:\Users\Welcom\Desktop\unishell (6)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9145" y="7379026"/>
              <a:ext cx="1335905" cy="191294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C:\Users\Welcom\Desktop\unishell (2)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2755" y="391791"/>
              <a:ext cx="1335905" cy="1914131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7" descr="C:\Users\Welcom\Desktop\unishell (3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2515" y="401080"/>
              <a:ext cx="1335905" cy="189555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Picture 9" descr="C:\Users\Welcom\Desktop\unishell (1)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9145" y="400271"/>
              <a:ext cx="1335905" cy="1897171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C:\Users\Welcom\Desktop\unishell (8)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7321" y="400271"/>
              <a:ext cx="1356336" cy="1897171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12375008" y="2551052"/>
              <a:ext cx="21009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Эндокринная офтальмология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4619986" y="2381775"/>
              <a:ext cx="210096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Медицинские и социальные 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аспекты адаптации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современных подростков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780226" y="2466414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Лучевая диагностика пороков 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и культей нижних конечностей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6780226" y="9478833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Рецидивирующий герпетический стоматит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4619986" y="9563471"/>
              <a:ext cx="21009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Виртуальная </a:t>
              </a:r>
              <a:r>
                <a:rPr lang="ru-RU" sz="1100" u="sng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колоноскопия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2375008" y="9478833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Функциональная урология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и </a:t>
              </a:r>
              <a:r>
                <a:rPr lang="ru-RU" sz="1100" u="sng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уродинамика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142760" y="9406825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Табакокурение</a:t>
              </a:r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детей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и</a:t>
              </a:r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подростков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146" name="Picture 2" descr="http://www.medknigaservis.ru/cgi-bin/unishell?hide_Cookie=yes&amp;usr_data=gd-image(lots,Q0117298,,1,popup_image,00000000)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9144" y="3888968"/>
              <a:ext cx="1335905" cy="196456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http://www.medknigaservis.ru/cgi-bin/unishell?hide_Cookie=yes&amp;usr_data=gd-image(lots,Q0008021,,1,popup_image,00000000)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8381" y="3816960"/>
              <a:ext cx="1335061" cy="204673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http://www.medknigaservis.ru/cgi-bin/unishell?hide_Cookie=yes&amp;usr_data=gd-image(lots,Q0006743,,1,popup_image,00000000)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10899" y="3816960"/>
              <a:ext cx="1327521" cy="206031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2" name="Picture 8" descr="http://www.medknigaservis.ru/cgi-bin/unishell?hide_Cookie=yes&amp;usr_data=gd-image(lots,Q0116464,,1,popup_image,00000000)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2755" y="3972047"/>
              <a:ext cx="1357621" cy="179840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16780226" y="6165304"/>
              <a:ext cx="21009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Фиброз печени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619986" y="6191726"/>
              <a:ext cx="21009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Сфинктерология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375008" y="6165304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Иерсиниозы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У детей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142760" y="6093296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Первая беременность 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и первые роды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8800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Модули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МОНОГРАФИИ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15" cstate="print"/>
          <a:srcRect b="66088"/>
          <a:stretch>
            <a:fillRect/>
          </a:stretch>
        </p:blipFill>
        <p:spPr bwMode="auto">
          <a:xfrm>
            <a:off x="0" y="908720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16" cstate="print"/>
          <a:srcRect b="93299"/>
          <a:stretch>
            <a:fillRect/>
          </a:stretch>
        </p:blipFill>
        <p:spPr bwMode="auto">
          <a:xfrm>
            <a:off x="1" y="1484785"/>
            <a:ext cx="9143999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1844824"/>
            <a:ext cx="91440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Стрелка вправо 51"/>
          <p:cNvSpPr/>
          <p:nvPr/>
        </p:nvSpPr>
        <p:spPr>
          <a:xfrm rot="5400000">
            <a:off x="3527884" y="1232756"/>
            <a:ext cx="288032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742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2"/>
          <p:cNvGrpSpPr/>
          <p:nvPr/>
        </p:nvGrpSpPr>
        <p:grpSpPr>
          <a:xfrm>
            <a:off x="539552" y="-4059832"/>
            <a:ext cx="8147978" cy="10297144"/>
            <a:chOff x="10288170" y="-459432"/>
            <a:chExt cx="8147978" cy="10297144"/>
          </a:xfrm>
        </p:grpSpPr>
        <p:pic>
          <p:nvPicPr>
            <p:cNvPr id="33" name="Picture 2" descr="C:\Users\Welcom\Desktop\unishell (15)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0647" y="-459432"/>
              <a:ext cx="1568453" cy="2227421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" descr="C:\Users\Welcom\Desktop\unishell (16)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4425" y="6779785"/>
              <a:ext cx="1568453" cy="222852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C:\Users\Welcom\Desktop\unishell (9)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8520" y="6847320"/>
              <a:ext cx="1568453" cy="209345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5" descr="C:\Users\Welcom\Desktop\unishell (10)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0647" y="6780336"/>
              <a:ext cx="1568453" cy="2227421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C:\Users\Welcom\Desktop\unishell (11)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8783" y="6780608"/>
              <a:ext cx="1568453" cy="222687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7" descr="C:\Users\Welcom\Desktop\unishell (12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4425" y="-459323"/>
              <a:ext cx="1568453" cy="222720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8" descr="C:\Users\Welcom\Desktop\unishell (13)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8520" y="-459323"/>
              <a:ext cx="1568453" cy="222720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9" descr="C:\Users\Welcom\Desktop\unishell (14)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8783" y="-448840"/>
              <a:ext cx="1568453" cy="220623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10288170" y="2014413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Атлас детских 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Инфекционных заболеваний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180790" y="2014413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Атлас смертельных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кожных болезней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4224392" y="2014413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Атлас анатомии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ч</a:t>
              </a:r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еловека для стоматологов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272265" y="2014413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Атлас лучевой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Анатомии человека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2170460" y="9282531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Атлас грибковых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заболеваний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308890" y="9197893"/>
              <a:ext cx="210096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Атлас </a:t>
              </a:r>
              <a:r>
                <a:rPr lang="ru-RU" sz="1100" u="sng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лапароскопических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р</a:t>
              </a:r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еконструктивных операций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урологии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230875" y="9282531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Клинический атлас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атологии глазного дна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6335186" y="9237548"/>
              <a:ext cx="210096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Краткий атлас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 цифровой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рентгенографии</a:t>
              </a:r>
            </a:p>
          </p:txBody>
        </p:sp>
        <p:pic>
          <p:nvPicPr>
            <p:cNvPr id="59" name="Picture 2" descr="http://www.medknigaservis.ru/cgi-bin/unishell?hide_Cookie=yes&amp;usr_data=gd-image(lots,00001701,,1,popup_image,00000000)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02082" y="3149353"/>
              <a:ext cx="1603849" cy="223737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4" descr="http://www.medknigaservis.ru/cgi-bin/unishell?hide_Cookie=yes&amp;usr_data=gd-image(lots,Q0011190,,1,popup_image,00000000)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5328" y="3149354"/>
              <a:ext cx="1577835" cy="223737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8" descr="http://www.medknigaservis.ru/cgi-bin/unishell?hide_Cookie=yes&amp;usr_data=gd-image(lots,Q0010553,,1,popup_image,00000000)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8783" y="3149353"/>
              <a:ext cx="1588533" cy="223737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10" descr="http://www.medknigaservis.ru/cgi-bin/unishell?hide_Cookie=yes&amp;usr_data=gd-image(lots,Q0006922,,1,popup_image,00000000)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8664" y="3149353"/>
              <a:ext cx="1558058" cy="223737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/>
            <p:cNvSpPr txBox="1"/>
            <p:nvPr/>
          </p:nvSpPr>
          <p:spPr>
            <a:xfrm>
              <a:off x="12170460" y="5687670"/>
              <a:ext cx="21009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Атлас амбулаторной хирургии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0308890" y="5661248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Атлас онкологических операций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4230875" y="5661248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Атлас функциональной морфологии клеток крови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6335186" y="5700903"/>
              <a:ext cx="21009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Атлас патологии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8800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Модули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АТЛАСЫ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15" cstate="print"/>
          <a:srcRect b="66088"/>
          <a:stretch>
            <a:fillRect/>
          </a:stretch>
        </p:blipFill>
        <p:spPr bwMode="auto">
          <a:xfrm>
            <a:off x="0" y="908720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16" cstate="print"/>
          <a:srcRect b="93299"/>
          <a:stretch>
            <a:fillRect/>
          </a:stretch>
        </p:blipFill>
        <p:spPr bwMode="auto">
          <a:xfrm>
            <a:off x="1" y="1484785"/>
            <a:ext cx="9143999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1844823"/>
            <a:ext cx="9144000" cy="93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трелка вправо 66"/>
          <p:cNvSpPr/>
          <p:nvPr/>
        </p:nvSpPr>
        <p:spPr>
          <a:xfrm rot="5400000">
            <a:off x="3527884" y="1232756"/>
            <a:ext cx="288032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742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/>
          <p:cNvGrpSpPr/>
          <p:nvPr/>
        </p:nvGrpSpPr>
        <p:grpSpPr>
          <a:xfrm>
            <a:off x="142844" y="-4071990"/>
            <a:ext cx="8721263" cy="10317307"/>
            <a:chOff x="78244" y="7881908"/>
            <a:chExt cx="8721263" cy="10317307"/>
          </a:xfrm>
        </p:grpSpPr>
        <p:pic>
          <p:nvPicPr>
            <p:cNvPr id="45" name="Picture 2" descr="http://www.medknigaservis.ru/cgi-bin/unishell?hide_Cookie=yes&amp;usr_data=gd-image(lots,Q0122328,,1,popup_image,00000000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4958" y="15311460"/>
              <a:ext cx="1590532" cy="225855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http://www.medknigaservis.ru/cgi-bin/unishell?hide_Cookie=yes&amp;usr_data=gd-image(lots,00004099,,1,popup_image,00000000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81" y="7893496"/>
              <a:ext cx="1607731" cy="225855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" descr="http://www.medknigaservis.ru/cgi-bin/unishell?hide_Cookie=yes&amp;usr_data=gd-image(lots,Q0008098,,1,popup_image,00000000)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369" y="7887294"/>
              <a:ext cx="1541781" cy="227096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8" descr="http://www.medknigaservis.ru/cgi-bin/unishell?hide_Cookie=yes&amp;usr_data=gd-image(lots,Q0122097,,1,popup_image,00000000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581" y="15277810"/>
              <a:ext cx="1590531" cy="225855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0" descr="http://www.medknigaservis.ru/cgi-bin/unishell?hide_Cookie=yes&amp;usr_data=gd-image(lots,Q0111681,,1,popup_image,00000000)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536" y="15311460"/>
              <a:ext cx="1702370" cy="2270961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12" descr="http://www.medknigaservis.ru/cgi-bin/unishell?hide_Cookie=yes&amp;usr_data=gd-image(lots,Q0119529,,1,popup_image,00000000)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11479098"/>
              <a:ext cx="1601524" cy="2270961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4" descr="http://www.medknigaservis.ru/cgi-bin/unishell?hide_Cookie=yes&amp;usr_data=gd-image(lots,Q0121190,,1,popup_image,00000000)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745" y="11479098"/>
              <a:ext cx="1547029" cy="227096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6" descr="http://www.medknigaservis.ru/cgi-bin/unishell?hide_Cookie=yes&amp;usr_data=gd-image(lots,Q0120630,,1,popup_image,00000000)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5994" y="15338920"/>
              <a:ext cx="1586064" cy="225855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8" descr="http://www.medknigaservis.ru/cgi-bin/unishell?hide_Cookie=yes&amp;usr_data=gd-image(lots,Q0008799,,1,popup_image,00000000)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7834" y="7881908"/>
              <a:ext cx="1576471" cy="225855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0" descr="http://www.medknigaservis.ru/cgi-bin/unishell?hide_Cookie=yes&amp;usr_data=gd-image(lots,Q0110951,,1,popup_image,00000000)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8732" y="7887294"/>
              <a:ext cx="1580588" cy="227096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2" descr="http://www.medknigaservis.ru/cgi-bin/unishell?hide_Cookie=yes&amp;usr_data=gd-image(lots,Q0008079,,1,popup_image,00000000)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986" y="11525246"/>
              <a:ext cx="1567371" cy="2270961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4" descr="http://www.medknigaservis.ru/cgi-bin/unishell?hide_Cookie=yes&amp;usr_data=gd-image(lots,Q0010139,,1,popup_image,00000000)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643" y="11479097"/>
              <a:ext cx="1685558" cy="227096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>
              <a:off x="122264" y="10342929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Химия. Учебник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</a:t>
              </a:r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ля ВУЗов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480240" y="17767095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Общая химия. Учебник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</a:t>
              </a:r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ля ВУЗов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525778" y="10342929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Философия. Учебник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для </a:t>
              </a:r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ВУЗов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698545" y="10342929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Фармакология. Учебник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для </a:t>
              </a:r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ВУЗов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206642" y="17768328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Физика. Учебник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</a:t>
              </a:r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ля ВУЗов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327022" y="13942168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Патофизиология. Учебник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</a:t>
              </a:r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ля ВУЗов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504907" y="13942168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Урология. Учебник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</a:t>
              </a:r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ля ВУЗов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660232" y="13942168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Фтизиатрия. Учебник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</a:t>
              </a:r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ля ВУЗов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07504" y="17687745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Психология. Учебник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</a:t>
              </a:r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ля ВУЗов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244" y="13941384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Офтальмология. Учебник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</a:t>
              </a:r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ля ВУЗов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385948" y="10291843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Нейрохирургия. Учебник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</a:t>
              </a:r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ля ВУЗов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660232" y="17687745"/>
              <a:ext cx="2100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Биология. Учебник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</a:t>
              </a:r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ля ВУЗов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8800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Модули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УЧЕБНИКИ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15" cstate="print"/>
          <a:srcRect b="66088"/>
          <a:stretch>
            <a:fillRect/>
          </a:stretch>
        </p:blipFill>
        <p:spPr bwMode="auto">
          <a:xfrm>
            <a:off x="0" y="908720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16" cstate="print"/>
          <a:srcRect b="93299"/>
          <a:stretch>
            <a:fillRect/>
          </a:stretch>
        </p:blipFill>
        <p:spPr bwMode="auto">
          <a:xfrm>
            <a:off x="1" y="1484785"/>
            <a:ext cx="9143999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1844824"/>
            <a:ext cx="91440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Стрелка вправо 85"/>
          <p:cNvSpPr/>
          <p:nvPr/>
        </p:nvSpPr>
        <p:spPr>
          <a:xfrm rot="5400000">
            <a:off x="3527884" y="1232756"/>
            <a:ext cx="288032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742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8800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Модули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ИНФОРМАЦИЯ ДЛЯ ПАЦИЕНТОВ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3" cstate="print"/>
          <a:srcRect b="66088"/>
          <a:stretch>
            <a:fillRect/>
          </a:stretch>
        </p:blipFill>
        <p:spPr bwMode="auto">
          <a:xfrm>
            <a:off x="0" y="908720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4" cstate="print"/>
          <a:srcRect b="93299"/>
          <a:stretch>
            <a:fillRect/>
          </a:stretch>
        </p:blipFill>
        <p:spPr bwMode="auto">
          <a:xfrm>
            <a:off x="1" y="1484785"/>
            <a:ext cx="9143999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Стрелка вправо 85"/>
          <p:cNvSpPr/>
          <p:nvPr/>
        </p:nvSpPr>
        <p:spPr>
          <a:xfrm rot="5400000">
            <a:off x="3527884" y="1232756"/>
            <a:ext cx="288032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844824"/>
            <a:ext cx="9144000" cy="497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C:\Users\Welcom\Desktop\pixelated-cursor-arrow-m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37112"/>
            <a:ext cx="159462" cy="25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844825"/>
            <a:ext cx="9144000" cy="50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1742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xit" presetSubtype="1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4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t="10006"/>
          <a:stretch>
            <a:fillRect/>
          </a:stretch>
        </p:blipFill>
        <p:spPr bwMode="auto">
          <a:xfrm>
            <a:off x="251520" y="3429000"/>
            <a:ext cx="6447839" cy="1834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18800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Модули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60648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ФАРМАКОЛОГИЯ И ФАРМАКОТЕРАПИЯ</a:t>
            </a:r>
            <a:endParaRPr lang="ru-RU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b="66088"/>
          <a:stretch>
            <a:fillRect/>
          </a:stretch>
        </p:blipFill>
        <p:spPr bwMode="auto">
          <a:xfrm>
            <a:off x="0" y="908720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 b="93299"/>
          <a:stretch>
            <a:fillRect/>
          </a:stretch>
        </p:blipFill>
        <p:spPr bwMode="auto">
          <a:xfrm>
            <a:off x="1" y="1484785"/>
            <a:ext cx="9143999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трелка вправо 14"/>
          <p:cNvSpPr/>
          <p:nvPr/>
        </p:nvSpPr>
        <p:spPr>
          <a:xfrm rot="5400000">
            <a:off x="3527884" y="1232756"/>
            <a:ext cx="288032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844824"/>
            <a:ext cx="6408712" cy="15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1844824"/>
            <a:ext cx="207769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1742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045E-16 L 0.00191 -2.17755 " pathEditMode="relative" rAng="0" ptsTypes="AA">
                                      <p:cBhvr>
                                        <p:cTn id="6" dur="91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0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8800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Модули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ОБРАЗОВАНИЕ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3" cstate="print"/>
          <a:srcRect b="66088"/>
          <a:stretch>
            <a:fillRect/>
          </a:stretch>
        </p:blipFill>
        <p:spPr bwMode="auto">
          <a:xfrm>
            <a:off x="0" y="908720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4" cstate="print"/>
          <a:srcRect b="93299"/>
          <a:stretch>
            <a:fillRect/>
          </a:stretch>
        </p:blipFill>
        <p:spPr bwMode="auto">
          <a:xfrm>
            <a:off x="1" y="1484785"/>
            <a:ext cx="9143999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Стрелка вправо 85"/>
          <p:cNvSpPr/>
          <p:nvPr/>
        </p:nvSpPr>
        <p:spPr>
          <a:xfrm rot="5400000">
            <a:off x="4535996" y="1232756"/>
            <a:ext cx="288032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" y="2348880"/>
            <a:ext cx="9143999" cy="2268277"/>
          </a:xfrm>
          <a:prstGeom prst="rect">
            <a:avLst/>
          </a:prstGeom>
          <a:noFill/>
        </p:spPr>
        <p:txBody>
          <a:bodyPr wrap="square" lIns="82259" tIns="41130" rIns="82259" bIns="41130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Модуль –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новый тип образовательного материала</a:t>
            </a:r>
            <a:endParaRPr lang="ru-RU" sz="4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742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8800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Модули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5140"/>
          <a:stretch>
            <a:fillRect/>
          </a:stretch>
        </p:blipFill>
        <p:spPr bwMode="auto">
          <a:xfrm>
            <a:off x="0" y="1844824"/>
            <a:ext cx="9036496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r="649"/>
          <a:stretch>
            <a:fillRect/>
          </a:stretch>
        </p:blipFill>
        <p:spPr bwMode="auto">
          <a:xfrm>
            <a:off x="0" y="3645024"/>
            <a:ext cx="6804248" cy="1790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44824"/>
            <a:ext cx="680860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6" cstate="print"/>
          <a:srcRect b="93299"/>
          <a:stretch>
            <a:fillRect/>
          </a:stretch>
        </p:blipFill>
        <p:spPr bwMode="auto">
          <a:xfrm>
            <a:off x="1" y="1484785"/>
            <a:ext cx="9143999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Прямоугольник 48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НОВЫЙ ТИП ОБРАЗОВАТЕЛЬНОГО МАТЕРИАЛА - МОДУЛЬ</a:t>
            </a:r>
            <a:endParaRPr lang="ru-RU" sz="2800" b="1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7" cstate="print"/>
          <a:srcRect b="66088"/>
          <a:stretch>
            <a:fillRect/>
          </a:stretch>
        </p:blipFill>
        <p:spPr bwMode="auto">
          <a:xfrm>
            <a:off x="0" y="908720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Стрелка вправо 85"/>
          <p:cNvSpPr/>
          <p:nvPr/>
        </p:nvSpPr>
        <p:spPr>
          <a:xfrm rot="5400000">
            <a:off x="4535996" y="1232756"/>
            <a:ext cx="288032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Welcom\Desktop\pixelated-cursor-arrow-m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805264"/>
            <a:ext cx="159462" cy="25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742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00052 -2.1138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2" presetClass="exit" presetSubtype="1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4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8800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Модули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3" cstate="print"/>
          <a:srcRect b="93299"/>
          <a:stretch>
            <a:fillRect/>
          </a:stretch>
        </p:blipFill>
        <p:spPr bwMode="auto">
          <a:xfrm>
            <a:off x="1" y="1484785"/>
            <a:ext cx="9143999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Прямоугольник 48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4" cstate="print"/>
          <a:srcRect b="66088"/>
          <a:stretch>
            <a:fillRect/>
          </a:stretch>
        </p:blipFill>
        <p:spPr bwMode="auto">
          <a:xfrm>
            <a:off x="0" y="908720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Стрелка вправо 85"/>
          <p:cNvSpPr/>
          <p:nvPr/>
        </p:nvSpPr>
        <p:spPr>
          <a:xfrm rot="5400000">
            <a:off x="4535996" y="1232756"/>
            <a:ext cx="288032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44824"/>
            <a:ext cx="9036496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" y="89248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cs typeface="Arial" pitchFamily="34" charset="0"/>
              </a:rPr>
              <a:t>МОДУЛЬ ВКЛЮЧАЕТ В СЕБЯ</a:t>
            </a:r>
            <a:endParaRPr lang="ru-RU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46298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АКТУАЛЬНУЮ ТЕКСТОВУЮ ИНФОРМАЦИЮ</a:t>
            </a:r>
            <a:endParaRPr lang="ru-RU" sz="24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742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8800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Модули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3" cstate="print"/>
          <a:srcRect b="93299"/>
          <a:stretch>
            <a:fillRect/>
          </a:stretch>
        </p:blipFill>
        <p:spPr bwMode="auto">
          <a:xfrm>
            <a:off x="1" y="1484785"/>
            <a:ext cx="9143999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Прямоугольник 48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4" cstate="print"/>
          <a:srcRect b="66088"/>
          <a:stretch>
            <a:fillRect/>
          </a:stretch>
        </p:blipFill>
        <p:spPr bwMode="auto">
          <a:xfrm>
            <a:off x="0" y="908720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Стрелка вправо 85"/>
          <p:cNvSpPr/>
          <p:nvPr/>
        </p:nvSpPr>
        <p:spPr>
          <a:xfrm rot="5400000">
            <a:off x="4535996" y="1232756"/>
            <a:ext cx="288032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" y="89248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cs typeface="Arial" pitchFamily="34" charset="0"/>
              </a:rPr>
              <a:t>МОДУЛЬ ВКЛЮЧАЕТ В СЕБЯ</a:t>
            </a:r>
            <a:endParaRPr lang="ru-RU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46298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ИЛЛЮСТРАЦИИ</a:t>
            </a:r>
            <a:endParaRPr lang="ru-RU" sz="2400" b="1" dirty="0"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44824"/>
            <a:ext cx="9036496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708920"/>
            <a:ext cx="6372200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1742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8800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Модули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3" cstate="print"/>
          <a:srcRect b="93299"/>
          <a:stretch>
            <a:fillRect/>
          </a:stretch>
        </p:blipFill>
        <p:spPr bwMode="auto">
          <a:xfrm>
            <a:off x="1" y="1484785"/>
            <a:ext cx="9143999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Прямоугольник 48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4" cstate="print"/>
          <a:srcRect b="66088"/>
          <a:stretch>
            <a:fillRect/>
          </a:stretch>
        </p:blipFill>
        <p:spPr bwMode="auto">
          <a:xfrm>
            <a:off x="0" y="908720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Стрелка вправо 85"/>
          <p:cNvSpPr/>
          <p:nvPr/>
        </p:nvSpPr>
        <p:spPr>
          <a:xfrm rot="5400000">
            <a:off x="4535996" y="1232756"/>
            <a:ext cx="288032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" y="89248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cs typeface="Arial" pitchFamily="34" charset="0"/>
              </a:rPr>
              <a:t>МОДУЛЬ ВКЛЮЧАЕТ В СЕБЯ</a:t>
            </a:r>
            <a:endParaRPr lang="ru-RU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46298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АУДИО- И ВИДЕОМАТЕРИАЛЫ</a:t>
            </a:r>
            <a:endParaRPr lang="ru-RU" sz="2400" b="1" dirty="0"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1844824"/>
            <a:ext cx="9036497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1742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ВХОД/РЕГИСТРАЦИЯ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7559824" y="1268760"/>
            <a:ext cx="1584176" cy="375141"/>
          </a:xfrm>
          <a:prstGeom prst="roundRect">
            <a:avLst>
              <a:gd name="adj" fmla="val 11651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8800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Модули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3" cstate="print"/>
          <a:srcRect b="93299"/>
          <a:stretch>
            <a:fillRect/>
          </a:stretch>
        </p:blipFill>
        <p:spPr bwMode="auto">
          <a:xfrm>
            <a:off x="1" y="1484785"/>
            <a:ext cx="9143999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Прямоугольник 48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4" cstate="print"/>
          <a:srcRect b="66088"/>
          <a:stretch>
            <a:fillRect/>
          </a:stretch>
        </p:blipFill>
        <p:spPr bwMode="auto">
          <a:xfrm>
            <a:off x="0" y="908720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Стрелка вправо 85"/>
          <p:cNvSpPr/>
          <p:nvPr/>
        </p:nvSpPr>
        <p:spPr>
          <a:xfrm rot="5400000">
            <a:off x="4535996" y="1232756"/>
            <a:ext cx="288032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" y="89248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cs typeface="Arial" pitchFamily="34" charset="0"/>
              </a:rPr>
              <a:t>МОДУЛЬ ВКЛЮЧАЕТ В СЕБЯ</a:t>
            </a:r>
            <a:endParaRPr lang="ru-RU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46298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КЛИНИЧЕСКИЕ ЗАДАЧИ ИЛИ ТЕСТОВЫЕ ЗАДАНИЯ</a:t>
            </a:r>
            <a:endParaRPr lang="ru-RU" sz="2400" b="1" dirty="0">
              <a:cs typeface="Arial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44824"/>
            <a:ext cx="914400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400300"/>
            <a:ext cx="67532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085184"/>
            <a:ext cx="1809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Welcom\Desktop\pixelated-cursor-arrow-m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57192"/>
            <a:ext cx="144016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742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02379 0.1835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824"/>
            <a:ext cx="91344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20888"/>
            <a:ext cx="6876256" cy="10091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18800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Модули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44824"/>
            <a:ext cx="6804248" cy="60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6" cstate="print"/>
          <a:srcRect b="93299"/>
          <a:stretch>
            <a:fillRect/>
          </a:stretch>
        </p:blipFill>
        <p:spPr bwMode="auto">
          <a:xfrm>
            <a:off x="1" y="1484785"/>
            <a:ext cx="9143999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7" cstate="print"/>
          <a:srcRect b="66088"/>
          <a:stretch>
            <a:fillRect/>
          </a:stretch>
        </p:blipFill>
        <p:spPr bwMode="auto">
          <a:xfrm>
            <a:off x="0" y="908720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Прямоугольник 48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46298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КЛИНИЧЕСКИЕ ЗАДАЧИ ИЛИ ТЕСТОВЫЕ ЗАДАНИЯ</a:t>
            </a:r>
            <a:endParaRPr lang="ru-RU" sz="2400" b="1" dirty="0"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89248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cs typeface="Arial" pitchFamily="34" charset="0"/>
              </a:rPr>
              <a:t>МОДУЛЬ ВКЛЮЧАЕТ В СЕБЯ</a:t>
            </a:r>
            <a:endParaRPr lang="ru-RU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6" name="Стрелка вправо 85"/>
          <p:cNvSpPr/>
          <p:nvPr/>
        </p:nvSpPr>
        <p:spPr>
          <a:xfrm rot="5400000">
            <a:off x="4535996" y="1232756"/>
            <a:ext cx="288032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C:\Users\Welcom\Desktop\pixelated-cursor-arrow-m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604986"/>
            <a:ext cx="159462" cy="25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742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0.00191 -0.77755 " pathEditMode="relative" rAng="0" ptsTypes="AA">
                                      <p:cBhvr>
                                        <p:cTn id="6" dur="49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2" presetClass="exit" presetSubtype="1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4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036496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18800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Модули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46298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СОХРАНЯЕТСЯ В ИНДИВИДУАЛЬНОМ ПРОФИЛЕ</a:t>
            </a:r>
            <a:endParaRPr lang="ru-RU" sz="2400" b="1" dirty="0"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89248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cs typeface="Arial" pitchFamily="34" charset="0"/>
              </a:rPr>
              <a:t>ВСЯ ИНФОРМАЦИЯ ПО ОБРАЗОВАТЕЛЬНОЙ АКТИВНОСТИ</a:t>
            </a:r>
            <a:endParaRPr lang="ru-RU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6" name="Стрелка вправо 85"/>
          <p:cNvSpPr/>
          <p:nvPr/>
        </p:nvSpPr>
        <p:spPr>
          <a:xfrm rot="5400000">
            <a:off x="4608004" y="1448780"/>
            <a:ext cx="288032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380312" y="1196752"/>
            <a:ext cx="1008112" cy="288032"/>
          </a:xfrm>
          <a:prstGeom prst="roundRect">
            <a:avLst>
              <a:gd name="adj" fmla="val 11651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156176" y="3068960"/>
            <a:ext cx="864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C:\Users\Welcom\Desktop\pixelated-cursor-arrow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996952"/>
            <a:ext cx="159462" cy="25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742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2" presetClass="exit" presetSubtype="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4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4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8800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Модули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46298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cs typeface="Arial" pitchFamily="34" charset="0"/>
              </a:rPr>
              <a:t>СОХРАНЯЕТСЯ В ИНДИВИДУАЛЬНОМ ПРОФИЛЕ</a:t>
            </a:r>
            <a:endParaRPr lang="ru-RU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89248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cs typeface="Arial" pitchFamily="34" charset="0"/>
              </a:rPr>
              <a:t>ВСЯ ИНФОРМАЦИЯ ПО ОБРАЗОВАТЕЛЬНОЙ АКТИВНОСТИ</a:t>
            </a:r>
            <a:endParaRPr lang="ru-RU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b="66088"/>
          <a:stretch>
            <a:fillRect/>
          </a:stretch>
        </p:blipFill>
        <p:spPr bwMode="auto">
          <a:xfrm>
            <a:off x="0" y="908720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b="93299"/>
          <a:stretch>
            <a:fillRect/>
          </a:stretch>
        </p:blipFill>
        <p:spPr bwMode="auto">
          <a:xfrm>
            <a:off x="1" y="1484785"/>
            <a:ext cx="9143999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44825"/>
            <a:ext cx="9143999" cy="511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7092280" y="1052736"/>
            <a:ext cx="1008112" cy="288032"/>
          </a:xfrm>
          <a:prstGeom prst="roundRect">
            <a:avLst>
              <a:gd name="adj" fmla="val 11651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742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08920"/>
            <a:ext cx="6876256" cy="1087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18800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Модули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46298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Разновидность системы дистанционного обучения</a:t>
            </a:r>
            <a:endParaRPr lang="ru-RU" sz="2400" b="1" dirty="0"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89248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ВЕБИНАР </a:t>
            </a:r>
            <a:endParaRPr lang="ru-RU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b="66088"/>
          <a:stretch>
            <a:fillRect/>
          </a:stretch>
        </p:blipFill>
        <p:spPr bwMode="auto">
          <a:xfrm>
            <a:off x="0" y="908720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 b="93299"/>
          <a:stretch>
            <a:fillRect/>
          </a:stretch>
        </p:blipFill>
        <p:spPr bwMode="auto">
          <a:xfrm>
            <a:off x="1" y="1484785"/>
            <a:ext cx="9143999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844824"/>
            <a:ext cx="9144000" cy="849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трелка вправо 14"/>
          <p:cNvSpPr/>
          <p:nvPr/>
        </p:nvSpPr>
        <p:spPr>
          <a:xfrm rot="5400000">
            <a:off x="4608004" y="1232756"/>
            <a:ext cx="288032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C:\Users\Welcom\Desktop\pixelated-cursor-arrow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84984"/>
            <a:ext cx="159462" cy="25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742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-0.00191 -0.7719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3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2" presetClass="exit" presetSubtype="1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4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824"/>
            <a:ext cx="6876256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18800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Модули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46298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Разновидность системы дистанционного обучения</a:t>
            </a:r>
            <a:endParaRPr lang="ru-RU" sz="2400" b="1" dirty="0"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89248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ВЕБИНАР </a:t>
            </a:r>
            <a:endParaRPr lang="ru-RU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b="66088"/>
          <a:stretch>
            <a:fillRect/>
          </a:stretch>
        </p:blipFill>
        <p:spPr bwMode="auto">
          <a:xfrm>
            <a:off x="0" y="908720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 b="93299"/>
          <a:stretch>
            <a:fillRect/>
          </a:stretch>
        </p:blipFill>
        <p:spPr bwMode="auto">
          <a:xfrm>
            <a:off x="1" y="1484785"/>
            <a:ext cx="9143999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трелка вправо 14"/>
          <p:cNvSpPr/>
          <p:nvPr/>
        </p:nvSpPr>
        <p:spPr>
          <a:xfrm rot="5400000">
            <a:off x="4608004" y="1232756"/>
            <a:ext cx="288032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C:\Users\Welcom\Desktop\pixelated-cursor-arrow-m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437112"/>
            <a:ext cx="159462" cy="25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2566" y="1844824"/>
            <a:ext cx="2271434" cy="306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149080"/>
            <a:ext cx="6876256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79512" y="5229200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Эффективность лазерной вапоризации очагов </a:t>
            </a:r>
            <a:r>
              <a:rPr lang="ru-RU" sz="1200" dirty="0" err="1" smtClean="0"/>
              <a:t>эндометриоза</a:t>
            </a:r>
            <a:endParaRPr lang="ru-RU" sz="1200" dirty="0"/>
          </a:p>
        </p:txBody>
      </p:sp>
      <p:pic>
        <p:nvPicPr>
          <p:cNvPr id="18" name="Picture 2" descr="C:\Users\Welcom\Desktop\pixelated-cursor-arrow-m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604986"/>
            <a:ext cx="159462" cy="25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9" cstate="print"/>
          <a:srcRect r="1047"/>
          <a:stretch>
            <a:fillRect/>
          </a:stretch>
        </p:blipFill>
        <p:spPr bwMode="auto">
          <a:xfrm>
            <a:off x="-1" y="4149080"/>
            <a:ext cx="6876257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C:\Users\Welcom\Desktop\pixelated-cursor-arrow-m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933056"/>
            <a:ext cx="159462" cy="25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742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" presetClass="exit" presetSubtype="1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4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"/>
                            </p:stCondLst>
                            <p:childTnLst>
                              <p:par>
                                <p:cTn id="28" presetID="2" presetClass="exit" presetSubtype="1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4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4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"/>
                            </p:stCondLst>
                            <p:childTnLst>
                              <p:par>
                                <p:cTn id="41" presetID="2" presetClass="exit" presetSubtype="1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4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4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8800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Модули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46298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Разновидность системы дистанционного обучения</a:t>
            </a:r>
            <a:endParaRPr lang="ru-RU" sz="2400" b="1" dirty="0"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89248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ВЕБИНАР </a:t>
            </a:r>
            <a:endParaRPr lang="ru-RU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b="66088"/>
          <a:stretch>
            <a:fillRect/>
          </a:stretch>
        </p:blipFill>
        <p:spPr bwMode="auto">
          <a:xfrm>
            <a:off x="0" y="908720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b="93299"/>
          <a:stretch>
            <a:fillRect/>
          </a:stretch>
        </p:blipFill>
        <p:spPr bwMode="auto">
          <a:xfrm>
            <a:off x="1" y="1484785"/>
            <a:ext cx="9143999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трелка вправо 14"/>
          <p:cNvSpPr/>
          <p:nvPr/>
        </p:nvSpPr>
        <p:spPr>
          <a:xfrm rot="5400000">
            <a:off x="4608004" y="1232756"/>
            <a:ext cx="288032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2566" y="1844824"/>
            <a:ext cx="2271434" cy="306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844824"/>
            <a:ext cx="6876256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259632" y="4005064"/>
            <a:ext cx="26642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C:\Users\Welcom\Desktop\pixelated-cursor-arrow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933056"/>
            <a:ext cx="159462" cy="25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844823"/>
            <a:ext cx="6876256" cy="501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1742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2" presetClass="exit" presetSubtype="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4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8800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Модули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260648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ОБЗОРЫ СТАТЕЙ</a:t>
            </a:r>
            <a:endParaRPr lang="ru-RU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b="66088"/>
          <a:stretch>
            <a:fillRect/>
          </a:stretch>
        </p:blipFill>
        <p:spPr bwMode="auto">
          <a:xfrm>
            <a:off x="0" y="908720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b="93299"/>
          <a:stretch>
            <a:fillRect/>
          </a:stretch>
        </p:blipFill>
        <p:spPr bwMode="auto">
          <a:xfrm>
            <a:off x="1" y="1484785"/>
            <a:ext cx="9143999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трелка вправо 14"/>
          <p:cNvSpPr/>
          <p:nvPr/>
        </p:nvSpPr>
        <p:spPr>
          <a:xfrm rot="5400000">
            <a:off x="5544108" y="1232756"/>
            <a:ext cx="288032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44824"/>
            <a:ext cx="914400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Welcom\Desktop\pixelated-cursor-arrow-m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517232"/>
            <a:ext cx="159462" cy="25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844824"/>
            <a:ext cx="9144000" cy="5148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1742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" presetClass="exit" presetSubtype="1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4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8800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Модули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18864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ЭЛЕКТРОННЫЙ ЛЕКАРСТВЕННЫЙ СПРАВОЧНИК</a:t>
            </a:r>
            <a:endParaRPr lang="ru-RU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b="66088"/>
          <a:stretch>
            <a:fillRect/>
          </a:stretch>
        </p:blipFill>
        <p:spPr bwMode="auto">
          <a:xfrm>
            <a:off x="0" y="908720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b="93299"/>
          <a:stretch>
            <a:fillRect/>
          </a:stretch>
        </p:blipFill>
        <p:spPr bwMode="auto">
          <a:xfrm>
            <a:off x="1" y="1484785"/>
            <a:ext cx="9143999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трелка вправо 14"/>
          <p:cNvSpPr/>
          <p:nvPr/>
        </p:nvSpPr>
        <p:spPr>
          <a:xfrm rot="5400000">
            <a:off x="6480212" y="1232756"/>
            <a:ext cx="288032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844824"/>
            <a:ext cx="207769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/>
          <a:srcRect l="5487" t="5058" r="8385" b="32172"/>
          <a:stretch>
            <a:fillRect/>
          </a:stretch>
        </p:blipFill>
        <p:spPr bwMode="auto">
          <a:xfrm>
            <a:off x="1403648" y="2060848"/>
            <a:ext cx="4608512" cy="4536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61742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8800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Модули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980727"/>
            <a:ext cx="9144001" cy="4354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284251"/>
            <a:ext cx="8467130" cy="157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508104" y="1772816"/>
            <a:ext cx="1423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Метамизол натрия</a:t>
            </a:r>
            <a:endParaRPr lang="ru-RU" sz="12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2060848"/>
            <a:ext cx="2880320" cy="1427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C:\Users\Welcom\Desktop\pixelated-cursor-arrow-m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204864"/>
            <a:ext cx="159462" cy="25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Users\Welcom\Desktop\pixelated-cursor-arrow-m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5589240"/>
            <a:ext cx="159462" cy="25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" y="18864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ЭЛЕКТРОННЫЙ ЛЕКАРСТВЕННЫЙ СПРАВОЧНИК</a:t>
            </a:r>
            <a:endParaRPr lang="ru-RU" sz="2400" b="1" dirty="0">
              <a:solidFill>
                <a:srgbClr val="C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742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60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80728"/>
            <a:ext cx="7486650" cy="179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899592" y="3212976"/>
            <a:ext cx="7056784" cy="375141"/>
          </a:xfrm>
          <a:prstGeom prst="roundRect">
            <a:avLst>
              <a:gd name="adj" fmla="val 11651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ВХОД/РЕГИСТРАЦИЯ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-0.00781 -1.76759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8800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Модули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8135718" cy="4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085184"/>
            <a:ext cx="5940152" cy="322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653136"/>
            <a:ext cx="1861695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" y="18864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ЭЛЕКТРОННЫЙ ЛЕКАРСТВЕННЫЙ СПРАВОЧНИК</a:t>
            </a:r>
            <a:endParaRPr lang="ru-RU" sz="2400" b="1" dirty="0">
              <a:solidFill>
                <a:srgbClr val="C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742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3528" y="980728"/>
            <a:ext cx="899592" cy="792088"/>
          </a:xfrm>
          <a:prstGeom prst="roundRect">
            <a:avLst>
              <a:gd name="adj" fmla="val 11651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" y="11663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ГЛАВНАЯ СТРАНИЦА</a:t>
            </a:r>
            <a:endParaRPr lang="ru-RU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46298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ru-RU" sz="2400" b="1" dirty="0" smtClean="0"/>
              <a:t>Работа с сайтом</a:t>
            </a:r>
            <a:endParaRPr lang="ru-RU" sz="24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88"/>
            <a:ext cx="10067925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512" y="2564904"/>
            <a:ext cx="7272808" cy="576064"/>
          </a:xfrm>
          <a:prstGeom prst="roundRect">
            <a:avLst>
              <a:gd name="adj" fmla="val 11651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" y="11663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ГЛАВНАЯ СТРАНИЦА</a:t>
            </a:r>
            <a:endParaRPr lang="ru-RU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46298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ru-RU" sz="2400" b="1" dirty="0" smtClean="0"/>
              <a:t>Работа с сайтом</a:t>
            </a:r>
            <a:endParaRPr lang="ru-RU" sz="2400" b="1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3568" y="1916832"/>
            <a:ext cx="1080120" cy="0"/>
          </a:xfrm>
          <a:prstGeom prst="line">
            <a:avLst/>
          </a:prstGeom>
          <a:ln w="412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411760" y="1916832"/>
            <a:ext cx="1080120" cy="0"/>
          </a:xfrm>
          <a:prstGeom prst="line">
            <a:avLst/>
          </a:prstGeom>
          <a:ln w="412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83568" y="2132856"/>
            <a:ext cx="1080120" cy="0"/>
          </a:xfrm>
          <a:prstGeom prst="line">
            <a:avLst/>
          </a:prstGeom>
          <a:ln w="412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211960" y="1916832"/>
            <a:ext cx="1080120" cy="0"/>
          </a:xfrm>
          <a:prstGeom prst="line">
            <a:avLst/>
          </a:prstGeom>
          <a:ln w="412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084168" y="1916832"/>
            <a:ext cx="1080120" cy="0"/>
          </a:xfrm>
          <a:prstGeom prst="line">
            <a:avLst/>
          </a:prstGeom>
          <a:ln w="412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084168" y="2132856"/>
            <a:ext cx="1080120" cy="0"/>
          </a:xfrm>
          <a:prstGeom prst="line">
            <a:avLst/>
          </a:prstGeom>
          <a:ln w="412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411760" y="2132856"/>
            <a:ext cx="1080120" cy="0"/>
          </a:xfrm>
          <a:prstGeom prst="line">
            <a:avLst/>
          </a:prstGeom>
          <a:ln w="412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211960" y="2132856"/>
            <a:ext cx="1080120" cy="0"/>
          </a:xfrm>
          <a:prstGeom prst="line">
            <a:avLst/>
          </a:prstGeom>
          <a:ln w="412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3999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2132856"/>
            <a:ext cx="6876256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0" y="48895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>
                <a:solidFill>
                  <a:schemeClr val="bg1"/>
                </a:solidFill>
              </a:rPr>
              <a:t>«Главная страница»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51520" y="3429000"/>
            <a:ext cx="108012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6453336"/>
            <a:ext cx="93610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1487" y="2204864"/>
            <a:ext cx="6762513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780928"/>
            <a:ext cx="2088232" cy="46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3" name="Прямая со стрелкой 22"/>
          <p:cNvCxnSpPr>
            <a:stCxn id="22" idx="3"/>
          </p:cNvCxnSpPr>
          <p:nvPr/>
        </p:nvCxnSpPr>
        <p:spPr>
          <a:xfrm flipV="1">
            <a:off x="1043608" y="5805264"/>
            <a:ext cx="1368152" cy="85040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11663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ГЛАВНАЯ СТРАНИЦА</a:t>
            </a:r>
            <a:endParaRPr lang="ru-RU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46298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ru-RU" sz="2400" b="1" dirty="0" smtClean="0"/>
              <a:t>Работа с сайтом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0" y="48895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>
                <a:solidFill>
                  <a:schemeClr val="bg1"/>
                </a:solidFill>
              </a:rPr>
              <a:t>«Главная страница»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116632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ПОИСК</a:t>
            </a:r>
            <a:endParaRPr lang="ru-RU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b="66088"/>
          <a:stretch>
            <a:fillRect/>
          </a:stretch>
        </p:blipFill>
        <p:spPr bwMode="auto">
          <a:xfrm>
            <a:off x="0" y="764704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268760"/>
            <a:ext cx="295232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трелка вверх 8"/>
          <p:cNvSpPr/>
          <p:nvPr/>
        </p:nvSpPr>
        <p:spPr>
          <a:xfrm>
            <a:off x="611560" y="2060848"/>
            <a:ext cx="216024" cy="43204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верх 9"/>
          <p:cNvSpPr/>
          <p:nvPr/>
        </p:nvSpPr>
        <p:spPr>
          <a:xfrm>
            <a:off x="1691680" y="1628800"/>
            <a:ext cx="216024" cy="43204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>
            <a:off x="2915816" y="1628800"/>
            <a:ext cx="216024" cy="43204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772816"/>
            <a:ext cx="208823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Стрелка вверх 14"/>
          <p:cNvSpPr/>
          <p:nvPr/>
        </p:nvSpPr>
        <p:spPr>
          <a:xfrm rot="16200000" flipV="1">
            <a:off x="359532" y="4041068"/>
            <a:ext cx="288032" cy="50405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верх 15"/>
          <p:cNvSpPr/>
          <p:nvPr/>
        </p:nvSpPr>
        <p:spPr>
          <a:xfrm rot="16200000" flipV="1">
            <a:off x="359532" y="6201308"/>
            <a:ext cx="288032" cy="50405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005064"/>
            <a:ext cx="5760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6237312"/>
            <a:ext cx="50405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0" y="48895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>
                <a:solidFill>
                  <a:schemeClr val="bg1"/>
                </a:solidFill>
              </a:rPr>
              <a:t>«Главная страница»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2169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00808"/>
            <a:ext cx="29878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Стрелка вверх 19"/>
          <p:cNvSpPr/>
          <p:nvPr/>
        </p:nvSpPr>
        <p:spPr>
          <a:xfrm>
            <a:off x="467544" y="2132856"/>
            <a:ext cx="216024" cy="43204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>
            <a:off x="1475656" y="2132856"/>
            <a:ext cx="216024" cy="43204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204864"/>
            <a:ext cx="36004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581128"/>
            <a:ext cx="64807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Стрелка вверх 24"/>
          <p:cNvSpPr/>
          <p:nvPr/>
        </p:nvSpPr>
        <p:spPr>
          <a:xfrm rot="10800000">
            <a:off x="4572000" y="4005064"/>
            <a:ext cx="720080" cy="432048"/>
          </a:xfrm>
          <a:prstGeom prst="upArrow">
            <a:avLst>
              <a:gd name="adj1" fmla="val 50000"/>
              <a:gd name="adj2" fmla="val 41182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971600" y="1772816"/>
            <a:ext cx="1943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Радикальная </a:t>
            </a:r>
            <a:r>
              <a:rPr lang="ru-RU" sz="1200" dirty="0" err="1" smtClean="0"/>
              <a:t>нефрэктомия</a:t>
            </a:r>
            <a:endParaRPr lang="ru-RU" sz="1200" dirty="0"/>
          </a:p>
        </p:txBody>
      </p:sp>
      <p:sp>
        <p:nvSpPr>
          <p:cNvPr id="28" name="Стрелка вверх 27"/>
          <p:cNvSpPr/>
          <p:nvPr/>
        </p:nvSpPr>
        <p:spPr>
          <a:xfrm flipV="1">
            <a:off x="2915816" y="1340768"/>
            <a:ext cx="216024" cy="43204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0" y="18864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ПОИСК</a:t>
            </a:r>
            <a:endParaRPr lang="ru-RU" sz="2800" b="1" dirty="0">
              <a:solidFill>
                <a:srgbClr val="C0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5" grpId="0" animBg="1"/>
      <p:bldP spid="26" grpId="0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0" y="48895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>
                <a:solidFill>
                  <a:schemeClr val="bg1"/>
                </a:solidFill>
              </a:rPr>
              <a:t>«Главная страница»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2169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00808"/>
            <a:ext cx="29878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Стрелка вверх 19"/>
          <p:cNvSpPr/>
          <p:nvPr/>
        </p:nvSpPr>
        <p:spPr>
          <a:xfrm>
            <a:off x="467544" y="2132856"/>
            <a:ext cx="216024" cy="43204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>
            <a:off x="1475656" y="2132856"/>
            <a:ext cx="216024" cy="43204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204864"/>
            <a:ext cx="36004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581128"/>
            <a:ext cx="64807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Стрелка вверх 24"/>
          <p:cNvSpPr/>
          <p:nvPr/>
        </p:nvSpPr>
        <p:spPr>
          <a:xfrm rot="10800000">
            <a:off x="4572000" y="4005064"/>
            <a:ext cx="720080" cy="432048"/>
          </a:xfrm>
          <a:prstGeom prst="upArrow">
            <a:avLst>
              <a:gd name="adj1" fmla="val 50000"/>
              <a:gd name="adj2" fmla="val 41182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971600" y="1772816"/>
            <a:ext cx="1943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Радикальная </a:t>
            </a:r>
            <a:r>
              <a:rPr lang="ru-RU" sz="1200" dirty="0" err="1" smtClean="0"/>
              <a:t>нефрэктомия</a:t>
            </a:r>
            <a:endParaRPr lang="ru-RU" sz="1200" dirty="0"/>
          </a:p>
        </p:txBody>
      </p:sp>
      <p:sp>
        <p:nvSpPr>
          <p:cNvPr id="28" name="Стрелка вверх 27"/>
          <p:cNvSpPr/>
          <p:nvPr/>
        </p:nvSpPr>
        <p:spPr>
          <a:xfrm flipV="1">
            <a:off x="2915816" y="1340768"/>
            <a:ext cx="216024" cy="43204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" y="18864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ПОИСК</a:t>
            </a:r>
            <a:endParaRPr lang="ru-RU" sz="2800" b="1" dirty="0">
              <a:solidFill>
                <a:srgbClr val="C0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5" grpId="0" animBg="1"/>
      <p:bldP spid="26" grpId="0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0" y="48895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>
                <a:solidFill>
                  <a:schemeClr val="bg1"/>
                </a:solidFill>
              </a:rPr>
              <a:t>«Главная страница»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60648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РАСШИРЕННЫЙ ПОИСК</a:t>
            </a:r>
            <a:endParaRPr lang="ru-RU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635896" y="2492896"/>
            <a:ext cx="2016224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трелка вверх 28"/>
          <p:cNvSpPr/>
          <p:nvPr/>
        </p:nvSpPr>
        <p:spPr>
          <a:xfrm rot="5400000">
            <a:off x="108012" y="3176972"/>
            <a:ext cx="216024" cy="432048"/>
          </a:xfrm>
          <a:prstGeom prst="upArrow">
            <a:avLst>
              <a:gd name="adj1" fmla="val 15965"/>
              <a:gd name="adj2" fmla="val 74250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верх 29"/>
          <p:cNvSpPr/>
          <p:nvPr/>
        </p:nvSpPr>
        <p:spPr>
          <a:xfrm rot="5400000">
            <a:off x="108012" y="3753036"/>
            <a:ext cx="216024" cy="432048"/>
          </a:xfrm>
          <a:prstGeom prst="upArrow">
            <a:avLst>
              <a:gd name="adj1" fmla="val 15965"/>
              <a:gd name="adj2" fmla="val 74250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верх 30"/>
          <p:cNvSpPr/>
          <p:nvPr/>
        </p:nvSpPr>
        <p:spPr>
          <a:xfrm rot="5400000">
            <a:off x="108012" y="4257092"/>
            <a:ext cx="216024" cy="432048"/>
          </a:xfrm>
          <a:prstGeom prst="upArrow">
            <a:avLst>
              <a:gd name="adj1" fmla="val 15965"/>
              <a:gd name="adj2" fmla="val 74250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107504" y="5949280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107504" y="6453336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2843808" y="6453336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2204864"/>
            <a:ext cx="64807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2" descr="C:\Users\Welcom\Desktop\pixelated-cursor-arrow-m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44824"/>
            <a:ext cx="159462" cy="25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869160"/>
            <a:ext cx="8496944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980728"/>
            <a:ext cx="9143999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6425952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"/>
                            </p:stCondLst>
                            <p:childTnLst>
                              <p:par>
                                <p:cTn id="2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8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0" y="48895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>
                <a:solidFill>
                  <a:schemeClr val="bg1"/>
                </a:solidFill>
              </a:rPr>
              <a:t>«Главная страница»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60648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РАЗМЕР ШРИФТА</a:t>
            </a:r>
            <a:endParaRPr lang="ru-RU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трелка вверх 20"/>
          <p:cNvSpPr/>
          <p:nvPr/>
        </p:nvSpPr>
        <p:spPr>
          <a:xfrm flipV="1">
            <a:off x="8316416" y="1340768"/>
            <a:ext cx="216024" cy="43204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Стрелка вверх 22"/>
          <p:cNvSpPr/>
          <p:nvPr/>
        </p:nvSpPr>
        <p:spPr>
          <a:xfrm flipV="1">
            <a:off x="8244408" y="1340768"/>
            <a:ext cx="216024" cy="43204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Стрелка вверх 24"/>
          <p:cNvSpPr/>
          <p:nvPr/>
        </p:nvSpPr>
        <p:spPr>
          <a:xfrm flipV="1">
            <a:off x="8244408" y="1340768"/>
            <a:ext cx="216024" cy="43204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0" y="48895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>
                <a:solidFill>
                  <a:schemeClr val="bg1"/>
                </a:solidFill>
              </a:rPr>
              <a:t>«Главная страница»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60648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РАЗМЕР ШРИФТА</a:t>
            </a:r>
            <a:endParaRPr lang="ru-RU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трелка вверх 20"/>
          <p:cNvSpPr/>
          <p:nvPr/>
        </p:nvSpPr>
        <p:spPr>
          <a:xfrm flipV="1">
            <a:off x="8532440" y="1340768"/>
            <a:ext cx="216024" cy="43204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ВОССТАНОВЛЕНИЕ ПАРОЛЯ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9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7524328" y="1196752"/>
            <a:ext cx="1512000" cy="360040"/>
          </a:xfrm>
          <a:prstGeom prst="roundRect">
            <a:avLst>
              <a:gd name="adj" fmla="val 11651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1835696" y="4653136"/>
            <a:ext cx="432048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0" y="48895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>
                <a:solidFill>
                  <a:schemeClr val="bg1"/>
                </a:solidFill>
              </a:rPr>
              <a:t>«Главная страница»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60648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РАЗМЕР ШРИФТА</a:t>
            </a:r>
            <a:endParaRPr lang="ru-RU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трелка вверх 20"/>
          <p:cNvSpPr/>
          <p:nvPr/>
        </p:nvSpPr>
        <p:spPr>
          <a:xfrm flipV="1">
            <a:off x="8784000" y="1340768"/>
            <a:ext cx="216024" cy="43204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 вверх 7"/>
          <p:cNvSpPr/>
          <p:nvPr/>
        </p:nvSpPr>
        <p:spPr>
          <a:xfrm flipV="1">
            <a:off x="8460432" y="1340768"/>
            <a:ext cx="216024" cy="43204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трелка вверх 9"/>
          <p:cNvSpPr/>
          <p:nvPr/>
        </p:nvSpPr>
        <p:spPr>
          <a:xfrm flipV="1">
            <a:off x="8460432" y="1340768"/>
            <a:ext cx="216024" cy="43204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8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0" y="48895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>
                <a:solidFill>
                  <a:schemeClr val="bg1"/>
                </a:solidFill>
              </a:rPr>
              <a:t>«Главная страница»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116632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</a:rPr>
              <a:t>ВЫГРУЗКА ВСЕХ КНИГ, ТЕМАТИЧЕСКОГО КОМПЛЕКТА ИЛИ НОВИНОК</a:t>
            </a:r>
            <a:endParaRPr lang="ru-RU" altLang="ru-RU" sz="24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4000" cy="587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трелка вверх 12"/>
          <p:cNvSpPr/>
          <p:nvPr/>
        </p:nvSpPr>
        <p:spPr>
          <a:xfrm flipV="1">
            <a:off x="899592" y="2132856"/>
            <a:ext cx="288032" cy="216024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 flipV="1">
            <a:off x="2627784" y="2132856"/>
            <a:ext cx="288032" cy="216024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верх 14"/>
          <p:cNvSpPr/>
          <p:nvPr/>
        </p:nvSpPr>
        <p:spPr>
          <a:xfrm flipV="1">
            <a:off x="4211960" y="2132856"/>
            <a:ext cx="288032" cy="216024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верх 15"/>
          <p:cNvSpPr/>
          <p:nvPr/>
        </p:nvSpPr>
        <p:spPr>
          <a:xfrm flipV="1">
            <a:off x="5796136" y="2132856"/>
            <a:ext cx="288032" cy="216024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верх 16"/>
          <p:cNvSpPr/>
          <p:nvPr/>
        </p:nvSpPr>
        <p:spPr>
          <a:xfrm>
            <a:off x="2627784" y="2780928"/>
            <a:ext cx="288032" cy="216024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верх 17"/>
          <p:cNvSpPr/>
          <p:nvPr/>
        </p:nvSpPr>
        <p:spPr>
          <a:xfrm>
            <a:off x="899592" y="2780928"/>
            <a:ext cx="288032" cy="216024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верх 18"/>
          <p:cNvSpPr/>
          <p:nvPr/>
        </p:nvSpPr>
        <p:spPr>
          <a:xfrm>
            <a:off x="4211960" y="2780928"/>
            <a:ext cx="288032" cy="216024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9"/>
          <p:cNvSpPr/>
          <p:nvPr/>
        </p:nvSpPr>
        <p:spPr>
          <a:xfrm>
            <a:off x="5796136" y="2780928"/>
            <a:ext cx="288032" cy="216024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Welcom\Desktop\pixelated-cursor-arrow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509120"/>
            <a:ext cx="159462" cy="25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b="11111"/>
          <a:stretch>
            <a:fillRect/>
          </a:stretch>
        </p:blipFill>
        <p:spPr bwMode="auto">
          <a:xfrm>
            <a:off x="395536" y="4725144"/>
            <a:ext cx="18002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Скругленный прямоугольник 22"/>
          <p:cNvSpPr/>
          <p:nvPr/>
        </p:nvSpPr>
        <p:spPr>
          <a:xfrm>
            <a:off x="323528" y="4365104"/>
            <a:ext cx="1944216" cy="10081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012161" y="4365104"/>
            <a:ext cx="648072" cy="36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3059832" y="4653136"/>
            <a:ext cx="174625" cy="3381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4788024" y="4653136"/>
            <a:ext cx="174625" cy="3381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200"/>
                            </p:stCondLst>
                            <p:childTnLst>
                              <p:par>
                                <p:cTn id="7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3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0" y="48895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>
                <a:solidFill>
                  <a:schemeClr val="bg1"/>
                </a:solidFill>
              </a:rPr>
              <a:t>«Главная страница»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116632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</a:rPr>
              <a:t>ВЫГРУЗКА ВСЕХ КНИГ, ТЕМАТИЧЕСКОГО КОМПЛЕКТА ИЛИ НОВИНОК</a:t>
            </a:r>
            <a:endParaRPr lang="ru-RU" altLang="ru-RU" sz="24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кругленный прямоугольник 20"/>
          <p:cNvSpPr/>
          <p:nvPr/>
        </p:nvSpPr>
        <p:spPr>
          <a:xfrm>
            <a:off x="1331640" y="4941168"/>
            <a:ext cx="6480720" cy="3597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0" y="48895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>
                <a:solidFill>
                  <a:schemeClr val="bg1"/>
                </a:solidFill>
              </a:rPr>
              <a:t>«Главная страница»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116632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</a:rPr>
              <a:t>ВЫГРУЗКА ВСЕХ КНИГ, ТЕМАТИЧЕСКОГО КОМПЛЕКТА ИЛИ НОВИНОК</a:t>
            </a:r>
            <a:endParaRPr lang="ru-RU" altLang="ru-RU" sz="2400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3999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0" y="48895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>
                <a:solidFill>
                  <a:schemeClr val="bg1"/>
                </a:solidFill>
              </a:rPr>
              <a:t>«Главная страница»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8864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C00000"/>
                </a:solidFill>
              </a:rPr>
              <a:t>РАБОТА С КНИГОЙ</a:t>
            </a:r>
            <a:endParaRPr lang="ru-RU" altLang="ru-RU" sz="2800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9144000" cy="58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4644008" y="4149080"/>
            <a:ext cx="1080120" cy="2880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48064" y="2636912"/>
            <a:ext cx="935608" cy="1080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5796136" y="4005064"/>
            <a:ext cx="936104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0" y="48895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>
                <a:solidFill>
                  <a:schemeClr val="bg1"/>
                </a:solidFill>
              </a:rPr>
              <a:t>«Главная страница»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8864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C00000"/>
                </a:solidFill>
              </a:rPr>
              <a:t>РАБОТА С КНИГОЙ</a:t>
            </a:r>
            <a:endParaRPr lang="ru-RU" altLang="ru-RU" sz="2800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2915816" y="4005064"/>
            <a:ext cx="1152525" cy="431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31640" y="2132856"/>
            <a:ext cx="4248472" cy="1800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732240" y="2060848"/>
            <a:ext cx="2267744" cy="46085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51520" y="4509120"/>
            <a:ext cx="6408712" cy="23488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 rot="16200000">
            <a:off x="6264000" y="2780904"/>
            <a:ext cx="432000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0" y="48895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>
                <a:solidFill>
                  <a:schemeClr val="bg1"/>
                </a:solidFill>
              </a:rPr>
              <a:t>«Главная страница»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8864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C00000"/>
                </a:solidFill>
              </a:rPr>
              <a:t>РАБОТА С КНИГОЙ</a:t>
            </a:r>
            <a:endParaRPr lang="ru-RU" altLang="ru-RU" sz="2800" b="1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3999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6156176" y="2708920"/>
            <a:ext cx="324000" cy="2880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8" name="Прямая со стрелкой 17"/>
          <p:cNvCxnSpPr>
            <a:stCxn id="21" idx="0"/>
          </p:cNvCxnSpPr>
          <p:nvPr/>
        </p:nvCxnSpPr>
        <p:spPr>
          <a:xfrm flipH="1" flipV="1">
            <a:off x="755576" y="2996952"/>
            <a:ext cx="154264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22" idx="1"/>
          </p:cNvCxnSpPr>
          <p:nvPr/>
        </p:nvCxnSpPr>
        <p:spPr>
          <a:xfrm flipH="1" flipV="1">
            <a:off x="1331640" y="2924944"/>
            <a:ext cx="504056" cy="2594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179512" y="1700808"/>
            <a:ext cx="2915816" cy="36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79512" y="3645024"/>
            <a:ext cx="1460656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002060"/>
                </a:solidFill>
              </a:rPr>
              <a:t>Постраничный просмотр </a:t>
            </a:r>
          </a:p>
          <a:p>
            <a:pPr>
              <a:defRPr/>
            </a:pPr>
            <a:r>
              <a:rPr lang="ru-RU" sz="900" b="1" dirty="0">
                <a:solidFill>
                  <a:srgbClr val="002060"/>
                </a:solidFill>
              </a:rPr>
              <a:t>( режим цитирования)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35696" y="3068960"/>
            <a:ext cx="950901" cy="2308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002060"/>
                </a:solidFill>
              </a:rPr>
              <a:t>Книга целиком</a:t>
            </a:r>
          </a:p>
        </p:txBody>
      </p:sp>
      <p:sp>
        <p:nvSpPr>
          <p:cNvPr id="31" name="Стрелка вверх 30"/>
          <p:cNvSpPr/>
          <p:nvPr/>
        </p:nvSpPr>
        <p:spPr>
          <a:xfrm flipV="1">
            <a:off x="5796136" y="2348880"/>
            <a:ext cx="216024" cy="28803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3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0" y="48895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>
                <a:solidFill>
                  <a:schemeClr val="bg1"/>
                </a:solidFill>
              </a:rPr>
              <a:t>«Главная страница»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8864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C00000"/>
                </a:solidFill>
              </a:rPr>
              <a:t>ЗАКЛАДКИ</a:t>
            </a:r>
            <a:endParaRPr lang="ru-RU" altLang="ru-RU" sz="2800" b="1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980728"/>
            <a:ext cx="9144000" cy="587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6156176" y="2780928"/>
            <a:ext cx="720080" cy="0"/>
          </a:xfrm>
          <a:prstGeom prst="line">
            <a:avLst/>
          </a:prstGeom>
          <a:ln w="412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7236296" y="1268760"/>
            <a:ext cx="1008112" cy="2160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0" y="48895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>
                <a:solidFill>
                  <a:schemeClr val="bg1"/>
                </a:solidFill>
              </a:rPr>
              <a:t>«Главная страница»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8864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C00000"/>
                </a:solidFill>
              </a:rPr>
              <a:t>ЗАКЛАДКИ</a:t>
            </a:r>
            <a:endParaRPr lang="ru-RU" altLang="ru-RU" sz="2800" b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7596336" y="5445224"/>
            <a:ext cx="144462" cy="3603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7308304" y="3645024"/>
            <a:ext cx="431800" cy="1571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7452320" y="1196752"/>
            <a:ext cx="1080120" cy="2160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Стрелка вверх 16"/>
          <p:cNvSpPr/>
          <p:nvPr/>
        </p:nvSpPr>
        <p:spPr>
          <a:xfrm flipV="1">
            <a:off x="7092280" y="2060848"/>
            <a:ext cx="216024" cy="28803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505950" cy="713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20688"/>
            <a:ext cx="9144000" cy="3985285"/>
          </a:xfrm>
          <a:prstGeom prst="rect">
            <a:avLst/>
          </a:prstGeom>
          <a:noFill/>
        </p:spPr>
        <p:txBody>
          <a:bodyPr wrap="square" lIns="82259" tIns="41130" rIns="82259" bIns="41130" rtlCol="0">
            <a:spAutoFit/>
          </a:bodyPr>
          <a:lstStyle/>
          <a:p>
            <a:pPr algn="ctr"/>
            <a:r>
              <a:rPr lang="ru-RU" sz="43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Образование врача должно быть</a:t>
            </a:r>
          </a:p>
          <a:p>
            <a:pPr algn="ctr"/>
            <a:endParaRPr lang="ru-RU" sz="43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246745">
              <a:lnSpc>
                <a:spcPct val="114000"/>
              </a:lnSpc>
            </a:pPr>
            <a:r>
              <a:rPr lang="ru-RU" sz="49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Непрерывным</a:t>
            </a:r>
          </a:p>
          <a:p>
            <a:pPr marL="2259278">
              <a:lnSpc>
                <a:spcPct val="114000"/>
              </a:lnSpc>
            </a:pPr>
            <a:r>
              <a:rPr lang="ru-RU" sz="49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Контролируемым</a:t>
            </a:r>
          </a:p>
          <a:p>
            <a:pPr marL="3377492">
              <a:lnSpc>
                <a:spcPct val="114000"/>
              </a:lnSpc>
            </a:pPr>
            <a:r>
              <a:rPr lang="ru-RU" sz="49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Интересным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5892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mo.rosmedlib.ru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515719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811289" y="3573016"/>
            <a:ext cx="1969503" cy="283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59" tIns="41130" rIns="82259" bIns="411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7900" dirty="0">
                <a:solidFill>
                  <a:srgbClr val="FF0000"/>
                </a:solidFill>
                <a:sym typeface="Wingdings" pitchFamily="2" charset="2"/>
              </a:rPr>
              <a:t></a:t>
            </a:r>
            <a:endParaRPr lang="ru-RU" sz="17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4805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ВОССТАНОВЛЕНИЕ ПАРОЛЯ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632000" y="1196752"/>
            <a:ext cx="1440000" cy="360040"/>
          </a:xfrm>
          <a:prstGeom prst="roundRect">
            <a:avLst>
              <a:gd name="adj" fmla="val 11651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1763688" y="3861048"/>
            <a:ext cx="432048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1763688" y="4437112"/>
            <a:ext cx="432048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1763688" y="5085184"/>
            <a:ext cx="432048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267744" y="5733256"/>
            <a:ext cx="4680520" cy="360040"/>
          </a:xfrm>
          <a:prstGeom prst="roundRect">
            <a:avLst>
              <a:gd name="adj" fmla="val 11651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ДОСТУП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9"/>
            <a:ext cx="9144000" cy="587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 вправо 7"/>
          <p:cNvSpPr/>
          <p:nvPr/>
        </p:nvSpPr>
        <p:spPr>
          <a:xfrm>
            <a:off x="6084168" y="3140968"/>
            <a:ext cx="432048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84368" y="1196752"/>
            <a:ext cx="1259632" cy="375141"/>
          </a:xfrm>
          <a:prstGeom prst="roundRect">
            <a:avLst>
              <a:gd name="adj" fmla="val 11651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78519">
            <a:off x="6158849" y="4010735"/>
            <a:ext cx="4009382" cy="2644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Скругленный прямоугольник 11"/>
          <p:cNvSpPr/>
          <p:nvPr/>
        </p:nvSpPr>
        <p:spPr>
          <a:xfrm rot="986310">
            <a:off x="6573173" y="4973121"/>
            <a:ext cx="3333502" cy="37514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ight Arrow 9"/>
          <p:cNvSpPr/>
          <p:nvPr/>
        </p:nvSpPr>
        <p:spPr>
          <a:xfrm rot="11880943">
            <a:off x="5671569" y="4368442"/>
            <a:ext cx="997904" cy="28396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331640" y="4077072"/>
            <a:ext cx="335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BHFR-EEFS-2DFD-ED45-VF33-F45J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331640" y="49411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5679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xit" presetSubtype="4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8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8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2" grpId="1" animBg="1"/>
      <p:bldP spid="13" grpId="0" animBg="1"/>
      <p:bldP spid="13" grpId="1" animBg="1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b="75496"/>
          <a:stretch>
            <a:fillRect/>
          </a:stretch>
        </p:blipFill>
        <p:spPr bwMode="auto">
          <a:xfrm>
            <a:off x="0" y="980728"/>
            <a:ext cx="914400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6725" y="2391271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6599"/>
                </a:solidFill>
                <a:latin typeface="Georgia" pitchFamily="18" charset="0"/>
              </a:rPr>
              <a:t>Книги</a:t>
            </a:r>
            <a:endParaRPr lang="ru-RU" sz="2400" dirty="0">
              <a:solidFill>
                <a:srgbClr val="006599"/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6" y="5170605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u="sng" dirty="0" smtClean="0">
                <a:solidFill>
                  <a:srgbClr val="0070C0"/>
                </a:solidFill>
                <a:latin typeface="Georgia" pitchFamily="18" charset="0"/>
              </a:rPr>
              <a:t>Национальные руководства</a:t>
            </a:r>
            <a:endParaRPr lang="ru-RU" sz="1600" u="sng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4655" y="5306027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u="sng" dirty="0" smtClean="0">
                <a:solidFill>
                  <a:srgbClr val="0070C0"/>
                </a:solidFill>
                <a:latin typeface="Georgia" pitchFamily="18" charset="0"/>
              </a:rPr>
              <a:t>Атласы</a:t>
            </a:r>
            <a:endParaRPr lang="ru-RU" sz="1600" u="sng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12" name="Picture 5" descr="C:\Users\Welcom\Desktop\unishell (1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601" y="3284983"/>
            <a:ext cx="1041063" cy="1524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Welcom\Desktop\unishell (6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6703" y="3315191"/>
            <a:ext cx="1119177" cy="149379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medknigaservis.ru/cgi-bin/unishell?hide_Cookie=yes&amp;usr_data=gd-image(lots,Q0119791,,1,popup_image,00000000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1992" y="3285779"/>
            <a:ext cx="1054851" cy="15232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91305" y="5301208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u="sng" dirty="0" smtClean="0">
                <a:solidFill>
                  <a:srgbClr val="0070C0"/>
                </a:solidFill>
                <a:latin typeface="Georgia" pitchFamily="18" charset="0"/>
              </a:rPr>
              <a:t>Монографии</a:t>
            </a:r>
            <a:endParaRPr lang="ru-RU" sz="1600" u="sng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16" name="Picture 4" descr="http://www.medknigaservis.ru/cgi-bin/unishell?hide_Cookie=yes&amp;usr_data=gd-image(lots,00004099,,1,popup_image,00000000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2650" y="3315453"/>
            <a:ext cx="1054733" cy="148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191904" y="5306027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u="sng" dirty="0" smtClean="0">
                <a:solidFill>
                  <a:srgbClr val="0070C0"/>
                </a:solidFill>
                <a:latin typeface="Georgia" pitchFamily="18" charset="0"/>
              </a:rPr>
              <a:t>Учебники</a:t>
            </a:r>
            <a:endParaRPr lang="ru-RU" sz="1600" u="sng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3491880" y="1484784"/>
            <a:ext cx="432048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В БИБЛИОТЕКЕ ЕСТЬ: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ОГРОМНАЯ КОЛЛЕКЦИЯ КНИГ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9" name="Picture 20" descr="C:\Users\Welcom\Desktop\unishell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84984"/>
            <a:ext cx="1152128" cy="153777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635896" y="515719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u="sng" dirty="0" smtClean="0">
                <a:solidFill>
                  <a:srgbClr val="0070C0"/>
                </a:solidFill>
                <a:latin typeface="Georgia" pitchFamily="18" charset="0"/>
              </a:rPr>
              <a:t>Клинические рекомендации</a:t>
            </a:r>
            <a:endParaRPr lang="ru-RU" sz="1600" u="sng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467544" y="-2547664"/>
            <a:ext cx="8242552" cy="7994290"/>
            <a:chOff x="475615" y="3092819"/>
            <a:chExt cx="8242552" cy="7994290"/>
          </a:xfrm>
        </p:grpSpPr>
        <p:pic>
          <p:nvPicPr>
            <p:cNvPr id="3088" name="Picture 16" descr="C:\Users\Welcom\Desktop\unishell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6398" y="8675615"/>
              <a:ext cx="1001551" cy="150650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9" name="Picture 17" descr="C:\Users\Welcom\Desktop\unishell (1)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8952" y="5893266"/>
              <a:ext cx="1076442" cy="153777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0" name="Picture 18" descr="C:\Users\Welcom\Desktop\unishell (2)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5893266"/>
              <a:ext cx="1137312" cy="153777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1" name="Picture 19" descr="C:\Users\Welcom\Desktop\unishell (3)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8083" y="5893267"/>
              <a:ext cx="1082939" cy="153777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2" name="Picture 20" descr="C:\Users\Welcom\Desktop\unishell (4)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3488" y="8659978"/>
              <a:ext cx="1152128" cy="153777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3" name="Picture 21" descr="C:\Users\Welcom\Desktop\unishell (5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332" y="3092819"/>
              <a:ext cx="1047800" cy="153777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4" name="Picture 22" descr="C:\Users\Welcom\Desktop\unishell (6)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971" y="8675615"/>
              <a:ext cx="1048523" cy="150650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5" name="Picture 23" descr="C:\Users\Welcom\Desktop\unishell (7)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68" y="8675614"/>
              <a:ext cx="1057565" cy="150650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6" name="Picture 24" descr="C:\Users\Welcom\Desktop\unishell (8)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0480" y="5893266"/>
              <a:ext cx="1064140" cy="153777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7" name="Picture 25" descr="C:\Users\Welcom\Desktop\unishell (9)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9312" y="8675615"/>
              <a:ext cx="1128697" cy="150650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8" name="Picture 26" descr="C:\Users\Welcom\Desktop\unishell (10)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444" y="3108458"/>
              <a:ext cx="1033458" cy="150649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9" name="Picture 27" descr="C:\Users\Welcom\Desktop\unishell (11)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3255" y="5908903"/>
              <a:ext cx="1060811" cy="150650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1" name="Picture 29" descr="C:\Users\Welcom\Desktop\unishell (13)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65" y="3108458"/>
              <a:ext cx="1060575" cy="150649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2" name="Picture 30" descr="C:\Users\Welcom\Desktop\unishell (14)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3255" y="3108457"/>
              <a:ext cx="1060811" cy="150650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3" name="Picture 31" descr="C:\Users\Welcom\Desktop\unishell (15)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3128" y="3108458"/>
              <a:ext cx="1158845" cy="150649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75616" y="4649013"/>
              <a:ext cx="16972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Офтальмология.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Клинические рекомендации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58557" y="4649013"/>
              <a:ext cx="16972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Остеопороз.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Клинические рекомендации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83934" y="4649013"/>
              <a:ext cx="16972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Эндокринология.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Клинические рекомендации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25044" y="4649013"/>
              <a:ext cx="16972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Урология.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Клинические рекомендации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020936" y="4649013"/>
              <a:ext cx="16972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Ревматология.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Клинические рекомендации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20936" y="7605464"/>
              <a:ext cx="16972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Гастроэнтерология.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Клинические рекомендации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481165" y="7605464"/>
              <a:ext cx="16972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Оториноларингология.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Клинические рекомендации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783933" y="7605464"/>
              <a:ext cx="16972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Психиатрия.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Клинические рекомендации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58556" y="7605464"/>
              <a:ext cx="16972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Аллергология.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Клинические рекомендации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75615" y="7605464"/>
              <a:ext cx="16972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Вич-инфеция</a:t>
              </a:r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и СПИД.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Клинические рекомендации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5615" y="10317668"/>
              <a:ext cx="16972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Кардиология.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Клинические рекомендации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58555" y="10317668"/>
              <a:ext cx="16972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Аллергология и иммунология.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Клинические рекомендации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783934" y="10317668"/>
              <a:ext cx="16972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Эндокринология.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Клинические рекомендации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81164" y="10317668"/>
              <a:ext cx="16972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Неврология и нейрохирургия.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Клинические рекомендации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020936" y="10317668"/>
              <a:ext cx="16972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Гастроэнтерология.</a:t>
              </a:r>
            </a:p>
            <a:p>
              <a:pPr algn="ctr"/>
              <a:r>
                <a:rPr lang="ru-RU" sz="1100" u="sng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Клинические рекомендации</a:t>
              </a:r>
            </a:p>
          </p:txBody>
        </p:sp>
      </p:grpSp>
      <p:pic>
        <p:nvPicPr>
          <p:cNvPr id="5" name="Picture 3" descr="\\192.168.0.79\obmen\PM\Miskaryan\search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1" y="1993006"/>
            <a:ext cx="2592287" cy="49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Равнобедренный треугольник 80"/>
          <p:cNvSpPr/>
          <p:nvPr/>
        </p:nvSpPr>
        <p:spPr>
          <a:xfrm rot="10800000">
            <a:off x="3201693" y="1838396"/>
            <a:ext cx="1333253" cy="213771"/>
          </a:xfrm>
          <a:prstGeom prst="triangle">
            <a:avLst/>
          </a:prstGeom>
          <a:solidFill>
            <a:srgbClr val="009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518013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Портфолио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8800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Модули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2135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Рекомендации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909163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Пациентам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25218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Новости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566138" y="1268760"/>
            <a:ext cx="130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Книги</a:t>
            </a:r>
            <a:endParaRPr lang="ru-RU" sz="12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908720"/>
            <a:ext cx="9144000" cy="1698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Прямоугольник 55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КЛИНИЧЕСКИЕ РЕКОМЕНДАЦИИ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0" name="Стрелка вправо 59"/>
          <p:cNvSpPr/>
          <p:nvPr/>
        </p:nvSpPr>
        <p:spPr>
          <a:xfrm rot="5400000">
            <a:off x="3671900" y="1232756"/>
            <a:ext cx="288032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858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39552" y="-2835696"/>
            <a:ext cx="8352928" cy="8543690"/>
            <a:chOff x="9468544" y="-2671589"/>
            <a:chExt cx="8352928" cy="8543690"/>
          </a:xfrm>
        </p:grpSpPr>
        <p:pic>
          <p:nvPicPr>
            <p:cNvPr id="1027" name="Picture 3" descr="C:\Users\Welcom\Desktop\unishell (14)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78520" y="467108"/>
              <a:ext cx="1205650" cy="180000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Welcom\Desktop\unishell (5)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6349" y="-2652374"/>
              <a:ext cx="1267600" cy="180000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Welcom\Desktop\unishell (8)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1009" y="-2650043"/>
              <a:ext cx="1348600" cy="180000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Welcom\Desktop\unishell (9)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0286" y="467108"/>
              <a:ext cx="1241850" cy="180000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C:\Users\Welcom\Desktop\unishell (10)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3084" y="3377282"/>
              <a:ext cx="1228150" cy="180000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:\Users\Welcom\Desktop\unishell (11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6159" y="467108"/>
              <a:ext cx="1242000" cy="180000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C:\Users\Welcom\Desktop\unishell (12)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5349" y="467108"/>
              <a:ext cx="1229600" cy="180000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C:\Users\Welcom\Desktop\unishell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5479" y="3347124"/>
              <a:ext cx="1259300" cy="180000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C:\Users\Welcom\Desktop\unishell (1)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6054" y="3387114"/>
              <a:ext cx="1235500" cy="180000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:\Users\Welcom\Desktop\unishell (2)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94811" y="-2652374"/>
              <a:ext cx="1192800" cy="180000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C:\Users\Welcom\Desktop\unishell (3)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8634" y="-2671589"/>
              <a:ext cx="1257050" cy="180000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9468544" y="-823482"/>
              <a:ext cx="16972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Офтальмология.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Национальное руководство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1415188" y="5255312"/>
              <a:ext cx="16972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Акушерство.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Национальное руководство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3546513" y="5246737"/>
              <a:ext cx="16972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Анестезиология.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Национальное руководство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5642595" y="-823482"/>
              <a:ext cx="16972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Аллергология и иммунология.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Национальное руководство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9468544" y="2296962"/>
              <a:ext cx="16972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Детская терапевтическая стоматология.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Национальное руководство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1441533" y="2296962"/>
              <a:ext cx="16972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Детская хирургия.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Национальное руководство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3532729" y="2296962"/>
              <a:ext cx="16972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Интенсивная терапия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Национальное руководство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5642595" y="2296962"/>
              <a:ext cx="16972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Военно-полевая хирургия.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Национальное руководство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468544" y="5271937"/>
              <a:ext cx="16972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Дерматовенерология</a:t>
              </a:r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Национальное руководство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1441532" y="-757719"/>
              <a:ext cx="16972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ВИЧ-инфекция и СПИД.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Национальное руководство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3546693" y="-755388"/>
              <a:ext cx="16972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Военно-полевая терапия.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Национальное руководство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5296830" y="5271937"/>
              <a:ext cx="252464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Гинекология.</a:t>
              </a:r>
            </a:p>
            <a:p>
              <a:pPr algn="ctr"/>
              <a:r>
                <a:rPr lang="ru-RU" sz="1100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Национальное руководство</a:t>
              </a:r>
              <a:endParaRPr lang="ru-RU" sz="11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" name="Picture 6" descr="http://www.medknigaservis.ru/cgi-bin/unishell?hide_Cookie=yes&amp;usr_data=gd-image(lots,Q0116763,,1,popup_image,00000000)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7256" y="3347112"/>
              <a:ext cx="1270138" cy="1830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Прямоугольник 44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НАЦИОНАЛЬНЫЕ РУКОВОДСТВА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15" cstate="print"/>
          <a:srcRect b="66088"/>
          <a:stretch>
            <a:fillRect/>
          </a:stretch>
        </p:blipFill>
        <p:spPr bwMode="auto">
          <a:xfrm>
            <a:off x="0" y="908720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6" cstate="print"/>
          <a:srcRect b="93299"/>
          <a:stretch>
            <a:fillRect/>
          </a:stretch>
        </p:blipFill>
        <p:spPr bwMode="auto">
          <a:xfrm>
            <a:off x="1" y="1484785"/>
            <a:ext cx="9143999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1844824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Стрелка вправо 47"/>
          <p:cNvSpPr/>
          <p:nvPr/>
        </p:nvSpPr>
        <p:spPr>
          <a:xfrm rot="5400000">
            <a:off x="3527884" y="1232756"/>
            <a:ext cx="288032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0000"/>
  <p:tag name="GENSWF_OUTPUT_FILE_NAME" val="KV_NMO"/>
  <p:tag name="ISPRING_RESOURCE_PATHS_HASH_2" val="27c32c6b24f4783462ec392bd938f6bf32b6b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11188</TotalTime>
  <Words>1224</Words>
  <Application>Microsoft Office PowerPoint</Application>
  <PresentationFormat>Экран (4:3)</PresentationFormat>
  <Paragraphs>337</Paragraphs>
  <Slides>49</Slides>
  <Notes>49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Консультант врача - система НМО</dc:title>
  <dc:creator>Welcom</dc:creator>
  <cp:lastModifiedBy>AD</cp:lastModifiedBy>
  <cp:revision>434</cp:revision>
  <dcterms:created xsi:type="dcterms:W3CDTF">2013-03-22T07:27:13Z</dcterms:created>
  <dcterms:modified xsi:type="dcterms:W3CDTF">2017-04-10T18:43:52Z</dcterms:modified>
</cp:coreProperties>
</file>